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Inter"/>
      <p:regular r:id="rId17"/>
    </p:embeddedFont>
    <p:embeddedFont>
      <p:font typeface="Inter"/>
      <p:regular r:id="rId18"/>
    </p:embeddedFont>
    <p:embeddedFont>
      <p:font typeface="Inter"/>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
      <p:font typeface="Inter"/>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aws.amazon.com/cloudformation/" TargetMode="External"/><Relationship Id="rId4" Type="http://schemas.openxmlformats.org/officeDocument/2006/relationships/hyperlink" Target="https://aws.amazon.com/cdk/" TargetMode="External"/><Relationship Id="rId1" Type="http://schemas.openxmlformats.org/officeDocument/2006/relationships/image" Target="../media/image-10-1.png"/><Relationship Id="rId3" Type="http://schemas.openxmlformats.org/officeDocument/2006/relationships/image" Target="../media/image-10-2.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svg"/><Relationship Id="rId5" Type="http://schemas.openxmlformats.org/officeDocument/2006/relationships/image" Target="../media/image-6-5.png"/><Relationship Id="rId6" Type="http://schemas.openxmlformats.org/officeDocument/2006/relationships/image" Target="../media/image-6-6.svg"/><Relationship Id="rId7" Type="http://schemas.openxmlformats.org/officeDocument/2006/relationships/image" Target="../media/image-6-7.png"/><Relationship Id="rId8" Type="http://schemas.openxmlformats.org/officeDocument/2006/relationships/image" Target="../media/image-6-8.svg"/><Relationship Id="rId9" Type="http://schemas.openxmlformats.org/officeDocument/2006/relationships/image" Target="../media/image-6-9.png"/><Relationship Id="rId10" Type="http://schemas.openxmlformats.org/officeDocument/2006/relationships/image" Target="../media/image-6-10.svg"/><Relationship Id="rId11" Type="http://schemas.openxmlformats.org/officeDocument/2006/relationships/slideLayout" Target="../slideLayouts/slideLayout7.xml"/><Relationship Id="rId1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svg"/><Relationship Id="rId4" Type="http://schemas.openxmlformats.org/officeDocument/2006/relationships/image" Target="../media/image-7-4.png"/><Relationship Id="rId5" Type="http://schemas.openxmlformats.org/officeDocument/2006/relationships/image" Target="../media/image-7-5.svg"/><Relationship Id="rId6" Type="http://schemas.openxmlformats.org/officeDocument/2006/relationships/image" Target="../media/image-7-6.png"/><Relationship Id="rId7" Type="http://schemas.openxmlformats.org/officeDocument/2006/relationships/image" Target="../media/image-7-7.svg"/><Relationship Id="rId8" Type="http://schemas.openxmlformats.org/officeDocument/2006/relationships/image" Target="../media/image-7-8.png"/><Relationship Id="rId9" Type="http://schemas.openxmlformats.org/officeDocument/2006/relationships/image" Target="../media/image-7-9.svg"/><Relationship Id="rId10" Type="http://schemas.openxmlformats.org/officeDocument/2006/relationships/slideLayout" Target="../slideLayouts/slideLayout8.xml"/><Relationship Id="rId11"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872978"/>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Mastering AWS Infrastructure as Code</a:t>
            </a:r>
            <a:endParaRPr lang="en-US" sz="4450" dirty="0"/>
          </a:p>
        </p:txBody>
      </p:sp>
      <p:sp>
        <p:nvSpPr>
          <p:cNvPr id="4" name="Text 1"/>
          <p:cNvSpPr/>
          <p:nvPr/>
        </p:nvSpPr>
        <p:spPr>
          <a:xfrm>
            <a:off x="793790" y="463069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comprehensive guide to CloudFormation and CDK for cloud engineers.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765340"/>
            <a:ext cx="7975044"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Takeaways &amp; Next Steps</a:t>
            </a:r>
            <a:endParaRPr lang="en-US" sz="4450" dirty="0"/>
          </a:p>
        </p:txBody>
      </p:sp>
      <p:sp>
        <p:nvSpPr>
          <p:cNvPr id="3" name="Shape 1"/>
          <p:cNvSpPr/>
          <p:nvPr/>
        </p:nvSpPr>
        <p:spPr>
          <a:xfrm>
            <a:off x="793790" y="2927747"/>
            <a:ext cx="4196358" cy="2039422"/>
          </a:xfrm>
          <a:prstGeom prst="roundRect">
            <a:avLst>
              <a:gd name="adj" fmla="val 26693"/>
            </a:avLst>
          </a:prstGeom>
          <a:solidFill>
            <a:srgbClr val="DADBF1"/>
          </a:solidFill>
          <a:ln w="7620">
            <a:solidFill>
              <a:srgbClr val="C0C1D7"/>
            </a:solidFill>
            <a:prstDash val="solid"/>
          </a:ln>
        </p:spPr>
      </p:sp>
      <p:sp>
        <p:nvSpPr>
          <p:cNvPr id="4" name="Text 2"/>
          <p:cNvSpPr/>
          <p:nvPr/>
        </p:nvSpPr>
        <p:spPr>
          <a:xfrm>
            <a:off x="1028224" y="3162181"/>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CloudFormation: Foundation</a:t>
            </a:r>
            <a:endParaRPr lang="en-US" sz="2200" dirty="0"/>
          </a:p>
        </p:txBody>
      </p:sp>
      <p:sp>
        <p:nvSpPr>
          <p:cNvPr id="5" name="Text 3"/>
          <p:cNvSpPr/>
          <p:nvPr/>
        </p:nvSpPr>
        <p:spPr>
          <a:xfrm>
            <a:off x="1028224" y="4006929"/>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declarative core for AWS resource provisioning.</a:t>
            </a:r>
            <a:endParaRPr lang="en-US" sz="1750" dirty="0"/>
          </a:p>
        </p:txBody>
      </p:sp>
      <p:sp>
        <p:nvSpPr>
          <p:cNvPr id="6" name="Shape 4"/>
          <p:cNvSpPr/>
          <p:nvPr/>
        </p:nvSpPr>
        <p:spPr>
          <a:xfrm>
            <a:off x="5216962" y="2927747"/>
            <a:ext cx="4196358" cy="2039422"/>
          </a:xfrm>
          <a:prstGeom prst="roundRect">
            <a:avLst>
              <a:gd name="adj" fmla="val 26693"/>
            </a:avLst>
          </a:prstGeom>
          <a:solidFill>
            <a:srgbClr val="DADBF1"/>
          </a:solidFill>
          <a:ln w="7620">
            <a:solidFill>
              <a:srgbClr val="C0C1D7"/>
            </a:solidFill>
            <a:prstDash val="solid"/>
          </a:ln>
        </p:spPr>
      </p:sp>
      <p:sp>
        <p:nvSpPr>
          <p:cNvPr id="7" name="Text 5"/>
          <p:cNvSpPr/>
          <p:nvPr/>
        </p:nvSpPr>
        <p:spPr>
          <a:xfrm>
            <a:off x="5451396" y="3162181"/>
            <a:ext cx="3727490" cy="708660"/>
          </a:xfrm>
          <a:prstGeom prst="rect">
            <a:avLst/>
          </a:prstGeom>
          <a:noFill/>
          <a:ln/>
        </p:spPr>
        <p:txBody>
          <a:bodyPr wrap="squar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CDK: Abstraction &amp; Velocity</a:t>
            </a:r>
            <a:endParaRPr lang="en-US" sz="2200" dirty="0"/>
          </a:p>
        </p:txBody>
      </p:sp>
      <p:sp>
        <p:nvSpPr>
          <p:cNvPr id="8" name="Text 6"/>
          <p:cNvSpPr/>
          <p:nvPr/>
        </p:nvSpPr>
        <p:spPr>
          <a:xfrm>
            <a:off x="5451396" y="4006929"/>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Builds on CloudFormation with familiar programming languages.</a:t>
            </a:r>
            <a:endParaRPr lang="en-US" sz="1750" dirty="0"/>
          </a:p>
        </p:txBody>
      </p:sp>
      <p:sp>
        <p:nvSpPr>
          <p:cNvPr id="9" name="Shape 7"/>
          <p:cNvSpPr/>
          <p:nvPr/>
        </p:nvSpPr>
        <p:spPr>
          <a:xfrm>
            <a:off x="9640133" y="2927747"/>
            <a:ext cx="4196358" cy="2039422"/>
          </a:xfrm>
          <a:prstGeom prst="roundRect">
            <a:avLst>
              <a:gd name="adj" fmla="val 26693"/>
            </a:avLst>
          </a:prstGeom>
          <a:solidFill>
            <a:srgbClr val="DADBF1"/>
          </a:solidFill>
          <a:ln w="7620">
            <a:solidFill>
              <a:srgbClr val="C0C1D7"/>
            </a:solidFill>
            <a:prstDash val="solid"/>
          </a:ln>
        </p:spPr>
      </p:sp>
      <p:sp>
        <p:nvSpPr>
          <p:cNvPr id="10" name="Text 8"/>
          <p:cNvSpPr/>
          <p:nvPr/>
        </p:nvSpPr>
        <p:spPr>
          <a:xfrm>
            <a:off x="9874568" y="3162181"/>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IaC: Best Practice</a:t>
            </a:r>
            <a:endParaRPr lang="en-US" sz="2200" dirty="0"/>
          </a:p>
        </p:txBody>
      </p:sp>
      <p:sp>
        <p:nvSpPr>
          <p:cNvPr id="11" name="Text 9"/>
          <p:cNvSpPr/>
          <p:nvPr/>
        </p:nvSpPr>
        <p:spPr>
          <a:xfrm>
            <a:off x="9874568" y="3652599"/>
            <a:ext cx="372749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Essential for scalable, reliable cloud infrastructure.</a:t>
            </a:r>
            <a:endParaRPr lang="en-US" sz="1750" dirty="0"/>
          </a:p>
        </p:txBody>
      </p:sp>
      <p:sp>
        <p:nvSpPr>
          <p:cNvPr id="12" name="Text 10"/>
          <p:cNvSpPr/>
          <p:nvPr/>
        </p:nvSpPr>
        <p:spPr>
          <a:xfrm>
            <a:off x="793790" y="522231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Start experimenting with simple templates and constructs. The best way to learn is by doing!</a:t>
            </a:r>
            <a:endParaRPr lang="en-US" sz="1750" dirty="0"/>
          </a:p>
        </p:txBody>
      </p:sp>
      <p:pic>
        <p:nvPicPr>
          <p:cNvPr id="13" name="Image 0" descr="preencoded.png">
            <a:hlinkClick r:id="rId2" tooltip=""/>
          </p:cNvPr>
          <p:cNvPicPr>
            <a:picLocks noChangeAspect="1"/>
          </p:cNvPicPr>
          <p:nvPr/>
        </p:nvPicPr>
        <p:blipFill>
          <a:blip r:embed="rId1"/>
          <a:stretch>
            <a:fillRect/>
          </a:stretch>
        </p:blipFill>
        <p:spPr>
          <a:xfrm>
            <a:off x="793790" y="5840373"/>
            <a:ext cx="3086100" cy="623768"/>
          </a:xfrm>
          <a:prstGeom prst="rect">
            <a:avLst/>
          </a:prstGeom>
        </p:spPr>
      </p:pic>
      <p:pic>
        <p:nvPicPr>
          <p:cNvPr id="14" name="Image 1" descr="preencoded.png">
            <a:hlinkClick r:id="rId4" tooltip=""/>
          </p:cNvPr>
          <p:cNvPicPr>
            <a:picLocks noChangeAspect="1"/>
          </p:cNvPicPr>
          <p:nvPr/>
        </p:nvPicPr>
        <p:blipFill>
          <a:blip r:embed="rId3"/>
          <a:stretch>
            <a:fillRect/>
          </a:stretch>
        </p:blipFill>
        <p:spPr>
          <a:xfrm>
            <a:off x="3993237" y="5840373"/>
            <a:ext cx="2970133" cy="62376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38902"/>
            <a:ext cx="8447127"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What is AWS CloudFormation?</a:t>
            </a:r>
            <a:endParaRPr lang="en-US" sz="4450" dirty="0"/>
          </a:p>
        </p:txBody>
      </p:sp>
      <p:sp>
        <p:nvSpPr>
          <p:cNvPr id="3" name="Text 1"/>
          <p:cNvSpPr/>
          <p:nvPr/>
        </p:nvSpPr>
        <p:spPr>
          <a:xfrm>
            <a:off x="793790" y="1991916"/>
            <a:ext cx="6244709"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AWS CloudFormation is an Infrastructure as Code (IaC) service that allows you to provision and manage AWS resources using declarative templates. Instead of manually creating resources, you define your desired infrastructure in code.</a:t>
            </a:r>
            <a:endParaRPr lang="en-US" sz="1750" dirty="0"/>
          </a:p>
        </p:txBody>
      </p:sp>
      <p:sp>
        <p:nvSpPr>
          <p:cNvPr id="4" name="Text 2"/>
          <p:cNvSpPr/>
          <p:nvPr/>
        </p:nvSpPr>
        <p:spPr>
          <a:xfrm>
            <a:off x="793790" y="4010501"/>
            <a:ext cx="6244709"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This approach offers consistency, repeatability, and version control for your cloud environment.</a:t>
            </a:r>
            <a:endParaRPr lang="en-US" sz="1750" dirty="0"/>
          </a:p>
        </p:txBody>
      </p:sp>
      <p:sp>
        <p:nvSpPr>
          <p:cNvPr id="5" name="Shape 3"/>
          <p:cNvSpPr/>
          <p:nvPr/>
        </p:nvSpPr>
        <p:spPr>
          <a:xfrm>
            <a:off x="7599521" y="2042993"/>
            <a:ext cx="6244709" cy="1458635"/>
          </a:xfrm>
          <a:prstGeom prst="roundRect">
            <a:avLst>
              <a:gd name="adj" fmla="val 10030"/>
            </a:avLst>
          </a:prstGeom>
          <a:solidFill>
            <a:srgbClr val="FFFFFF"/>
          </a:solidFill>
          <a:ln w="30480">
            <a:solidFill>
              <a:srgbClr val="C0C1D7"/>
            </a:solidFill>
            <a:prstDash val="solid"/>
          </a:ln>
        </p:spPr>
      </p:sp>
      <p:sp>
        <p:nvSpPr>
          <p:cNvPr id="6" name="Shape 4"/>
          <p:cNvSpPr/>
          <p:nvPr/>
        </p:nvSpPr>
        <p:spPr>
          <a:xfrm>
            <a:off x="7569041" y="2042993"/>
            <a:ext cx="121920" cy="1458635"/>
          </a:xfrm>
          <a:prstGeom prst="roundRect">
            <a:avLst>
              <a:gd name="adj" fmla="val 78139"/>
            </a:avLst>
          </a:prstGeom>
          <a:solidFill>
            <a:srgbClr val="4950BC"/>
          </a:solidFill>
          <a:ln/>
        </p:spPr>
      </p:sp>
      <p:sp>
        <p:nvSpPr>
          <p:cNvPr id="7" name="Text 5"/>
          <p:cNvSpPr/>
          <p:nvPr/>
        </p:nvSpPr>
        <p:spPr>
          <a:xfrm>
            <a:off x="7948255" y="2300288"/>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AWS-Native IaC</a:t>
            </a:r>
            <a:endParaRPr lang="en-US" sz="2200" dirty="0"/>
          </a:p>
        </p:txBody>
      </p:sp>
      <p:sp>
        <p:nvSpPr>
          <p:cNvPr id="8" name="Text 6"/>
          <p:cNvSpPr/>
          <p:nvPr/>
        </p:nvSpPr>
        <p:spPr>
          <a:xfrm>
            <a:off x="7948255" y="2881432"/>
            <a:ext cx="563868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Leverages the full power of AWS services.</a:t>
            </a:r>
            <a:endParaRPr lang="en-US" sz="1750" dirty="0"/>
          </a:p>
        </p:txBody>
      </p:sp>
      <p:sp>
        <p:nvSpPr>
          <p:cNvPr id="9" name="Shape 7"/>
          <p:cNvSpPr/>
          <p:nvPr/>
        </p:nvSpPr>
        <p:spPr>
          <a:xfrm>
            <a:off x="7599521" y="3728442"/>
            <a:ext cx="6244709" cy="1821537"/>
          </a:xfrm>
          <a:prstGeom prst="roundRect">
            <a:avLst>
              <a:gd name="adj" fmla="val 8032"/>
            </a:avLst>
          </a:prstGeom>
          <a:solidFill>
            <a:srgbClr val="FFFFFF"/>
          </a:solidFill>
          <a:ln w="30480">
            <a:solidFill>
              <a:srgbClr val="C0C1D7"/>
            </a:solidFill>
            <a:prstDash val="solid"/>
          </a:ln>
        </p:spPr>
      </p:sp>
      <p:sp>
        <p:nvSpPr>
          <p:cNvPr id="10" name="Shape 8"/>
          <p:cNvSpPr/>
          <p:nvPr/>
        </p:nvSpPr>
        <p:spPr>
          <a:xfrm>
            <a:off x="7569041" y="3728442"/>
            <a:ext cx="121920" cy="1821537"/>
          </a:xfrm>
          <a:prstGeom prst="roundRect">
            <a:avLst>
              <a:gd name="adj" fmla="val 78139"/>
            </a:avLst>
          </a:prstGeom>
          <a:solidFill>
            <a:srgbClr val="4950BC"/>
          </a:solidFill>
          <a:ln/>
        </p:spPr>
      </p:sp>
      <p:sp>
        <p:nvSpPr>
          <p:cNvPr id="11" name="Text 9"/>
          <p:cNvSpPr/>
          <p:nvPr/>
        </p:nvSpPr>
        <p:spPr>
          <a:xfrm>
            <a:off x="7948255" y="3985736"/>
            <a:ext cx="3007757"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Declarative Language</a:t>
            </a:r>
            <a:endParaRPr lang="en-US" sz="2200" dirty="0"/>
          </a:p>
        </p:txBody>
      </p:sp>
      <p:sp>
        <p:nvSpPr>
          <p:cNvPr id="12" name="Text 10"/>
          <p:cNvSpPr/>
          <p:nvPr/>
        </p:nvSpPr>
        <p:spPr>
          <a:xfrm>
            <a:off x="7948255" y="4566880"/>
            <a:ext cx="563868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Define the desired end state, CloudFormation handles the rest.</a:t>
            </a:r>
            <a:endParaRPr lang="en-US" sz="1750" dirty="0"/>
          </a:p>
        </p:txBody>
      </p:sp>
      <p:sp>
        <p:nvSpPr>
          <p:cNvPr id="13" name="Shape 11"/>
          <p:cNvSpPr/>
          <p:nvPr/>
        </p:nvSpPr>
        <p:spPr>
          <a:xfrm>
            <a:off x="7599521" y="5776793"/>
            <a:ext cx="6244709" cy="1458635"/>
          </a:xfrm>
          <a:prstGeom prst="roundRect">
            <a:avLst>
              <a:gd name="adj" fmla="val 10030"/>
            </a:avLst>
          </a:prstGeom>
          <a:solidFill>
            <a:srgbClr val="FFFFFF"/>
          </a:solidFill>
          <a:ln w="30480">
            <a:solidFill>
              <a:srgbClr val="C0C1D7"/>
            </a:solidFill>
            <a:prstDash val="solid"/>
          </a:ln>
        </p:spPr>
      </p:sp>
      <p:sp>
        <p:nvSpPr>
          <p:cNvPr id="14" name="Shape 12"/>
          <p:cNvSpPr/>
          <p:nvPr/>
        </p:nvSpPr>
        <p:spPr>
          <a:xfrm>
            <a:off x="7569041" y="5776793"/>
            <a:ext cx="121920" cy="1458635"/>
          </a:xfrm>
          <a:prstGeom prst="roundRect">
            <a:avLst>
              <a:gd name="adj" fmla="val 78139"/>
            </a:avLst>
          </a:prstGeom>
          <a:solidFill>
            <a:srgbClr val="4950BC"/>
          </a:solidFill>
          <a:ln/>
        </p:spPr>
      </p:sp>
      <p:sp>
        <p:nvSpPr>
          <p:cNvPr id="15" name="Text 13"/>
          <p:cNvSpPr/>
          <p:nvPr/>
        </p:nvSpPr>
        <p:spPr>
          <a:xfrm>
            <a:off x="7948255" y="6034088"/>
            <a:ext cx="3360301" cy="354330"/>
          </a:xfrm>
          <a:prstGeom prst="rect">
            <a:avLst/>
          </a:prstGeom>
          <a:noFill/>
          <a:ln/>
        </p:spPr>
        <p:txBody>
          <a:bodyPr wrap="none" lIns="0" tIns="0" rIns="0" bIns="0" rtlCol="0" anchor="t"/>
          <a:lstStyle/>
          <a:p>
            <a:pPr algn="l" indent="0" marL="0">
              <a:lnSpc>
                <a:spcPts val="2750"/>
              </a:lnSpc>
              <a:buNone/>
            </a:pPr>
            <a:r>
              <a:rPr lang="en-US" sz="2200" b="1" dirty="0">
                <a:solidFill>
                  <a:srgbClr val="272525"/>
                </a:solidFill>
                <a:latin typeface="Inter Bold" pitchFamily="34" charset="0"/>
                <a:ea typeface="Inter Bold" pitchFamily="34" charset="-122"/>
                <a:cs typeface="Inter Bold" pitchFamily="34" charset="-120"/>
              </a:rPr>
              <a:t>JSON / YAML Templates</a:t>
            </a:r>
            <a:endParaRPr lang="en-US" sz="2200" dirty="0"/>
          </a:p>
        </p:txBody>
      </p:sp>
      <p:sp>
        <p:nvSpPr>
          <p:cNvPr id="16" name="Text 14"/>
          <p:cNvSpPr/>
          <p:nvPr/>
        </p:nvSpPr>
        <p:spPr>
          <a:xfrm>
            <a:off x="7948255" y="6615232"/>
            <a:ext cx="563868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Flexible syntax for defining your infrastructure.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951553"/>
            <a:ext cx="10023753"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Key Components of CloudFormation</a:t>
            </a:r>
            <a:endParaRPr lang="en-US" sz="4450" dirty="0"/>
          </a:p>
        </p:txBody>
      </p:sp>
      <p:pic>
        <p:nvPicPr>
          <p:cNvPr id="3" name="Image 0" descr="preencoded.png">    </p:cNvPr>
          <p:cNvPicPr>
            <a:picLocks noChangeAspect="1"/>
          </p:cNvPicPr>
          <p:nvPr/>
        </p:nvPicPr>
        <p:blipFill>
          <a:blip r:embed="rId1"/>
          <a:stretch>
            <a:fillRect/>
          </a:stretch>
        </p:blipFill>
        <p:spPr>
          <a:xfrm>
            <a:off x="793790" y="3113961"/>
            <a:ext cx="1077635" cy="1077635"/>
          </a:xfrm>
          <a:prstGeom prst="rect">
            <a:avLst/>
          </a:prstGeom>
        </p:spPr>
      </p:pic>
      <p:sp>
        <p:nvSpPr>
          <p:cNvPr id="4" name="Text 1"/>
          <p:cNvSpPr/>
          <p:nvPr/>
        </p:nvSpPr>
        <p:spPr>
          <a:xfrm>
            <a:off x="2098238" y="3113961"/>
            <a:ext cx="1743551"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Templates</a:t>
            </a:r>
            <a:endParaRPr lang="en-US" sz="2650" dirty="0"/>
          </a:p>
        </p:txBody>
      </p:sp>
      <p:sp>
        <p:nvSpPr>
          <p:cNvPr id="5" name="Text 2"/>
          <p:cNvSpPr/>
          <p:nvPr/>
        </p:nvSpPr>
        <p:spPr>
          <a:xfrm>
            <a:off x="2098238" y="3675340"/>
            <a:ext cx="1743551"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blueprint for your AWS resources, written in JSON or YAML.</a:t>
            </a:r>
            <a:endParaRPr lang="en-US" sz="1750" dirty="0"/>
          </a:p>
        </p:txBody>
      </p:sp>
      <p:pic>
        <p:nvPicPr>
          <p:cNvPr id="6" name="Image 1" descr="preencoded.png">    </p:cNvPr>
          <p:cNvPicPr>
            <a:picLocks noChangeAspect="1"/>
          </p:cNvPicPr>
          <p:nvPr/>
        </p:nvPicPr>
        <p:blipFill>
          <a:blip r:embed="rId2"/>
          <a:stretch>
            <a:fillRect/>
          </a:stretch>
        </p:blipFill>
        <p:spPr>
          <a:xfrm>
            <a:off x="4125278" y="3113961"/>
            <a:ext cx="1077635" cy="1077635"/>
          </a:xfrm>
          <a:prstGeom prst="rect">
            <a:avLst/>
          </a:prstGeom>
        </p:spPr>
      </p:pic>
      <p:sp>
        <p:nvSpPr>
          <p:cNvPr id="7" name="Text 3"/>
          <p:cNvSpPr/>
          <p:nvPr/>
        </p:nvSpPr>
        <p:spPr>
          <a:xfrm>
            <a:off x="5429726" y="3113961"/>
            <a:ext cx="174367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Stacks</a:t>
            </a:r>
            <a:endParaRPr lang="en-US" sz="2650" dirty="0"/>
          </a:p>
        </p:txBody>
      </p:sp>
      <p:sp>
        <p:nvSpPr>
          <p:cNvPr id="8" name="Text 4"/>
          <p:cNvSpPr/>
          <p:nvPr/>
        </p:nvSpPr>
        <p:spPr>
          <a:xfrm>
            <a:off x="5429726" y="3675340"/>
            <a:ext cx="174367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 collection of AWS resources provisioned by a single template.</a:t>
            </a:r>
            <a:endParaRPr lang="en-US" sz="1750" dirty="0"/>
          </a:p>
        </p:txBody>
      </p:sp>
      <p:pic>
        <p:nvPicPr>
          <p:cNvPr id="9" name="Image 2" descr="preencoded.png">    </p:cNvPr>
          <p:cNvPicPr>
            <a:picLocks noChangeAspect="1"/>
          </p:cNvPicPr>
          <p:nvPr/>
        </p:nvPicPr>
        <p:blipFill>
          <a:blip r:embed="rId3"/>
          <a:stretch>
            <a:fillRect/>
          </a:stretch>
        </p:blipFill>
        <p:spPr>
          <a:xfrm>
            <a:off x="7456884" y="3113961"/>
            <a:ext cx="1077635" cy="1077635"/>
          </a:xfrm>
          <a:prstGeom prst="rect">
            <a:avLst/>
          </a:prstGeom>
        </p:spPr>
      </p:pic>
      <p:sp>
        <p:nvSpPr>
          <p:cNvPr id="10" name="Text 5"/>
          <p:cNvSpPr/>
          <p:nvPr/>
        </p:nvSpPr>
        <p:spPr>
          <a:xfrm>
            <a:off x="8761333" y="3113961"/>
            <a:ext cx="1743670" cy="850583"/>
          </a:xfrm>
          <a:prstGeom prst="rect">
            <a:avLst/>
          </a:prstGeom>
          <a:noFill/>
          <a:ln/>
        </p:spPr>
        <p:txBody>
          <a:bodyPr wrap="squar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Resources</a:t>
            </a:r>
            <a:endParaRPr lang="en-US" sz="2650" dirty="0"/>
          </a:p>
        </p:txBody>
      </p:sp>
      <p:sp>
        <p:nvSpPr>
          <p:cNvPr id="11" name="Text 6"/>
          <p:cNvSpPr/>
          <p:nvPr/>
        </p:nvSpPr>
        <p:spPr>
          <a:xfrm>
            <a:off x="8761333" y="4100632"/>
            <a:ext cx="1743670" cy="217741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The actual AWS services (EC2 instances, S3 buckets, etc.) defined in your template.</a:t>
            </a:r>
            <a:endParaRPr lang="en-US" sz="1750" dirty="0"/>
          </a:p>
        </p:txBody>
      </p:sp>
      <p:pic>
        <p:nvPicPr>
          <p:cNvPr id="12" name="Image 3" descr="preencoded.png">    </p:cNvPr>
          <p:cNvPicPr>
            <a:picLocks noChangeAspect="1"/>
          </p:cNvPicPr>
          <p:nvPr/>
        </p:nvPicPr>
        <p:blipFill>
          <a:blip r:embed="rId4"/>
          <a:stretch>
            <a:fillRect/>
          </a:stretch>
        </p:blipFill>
        <p:spPr>
          <a:xfrm>
            <a:off x="10788491" y="3113961"/>
            <a:ext cx="1077635" cy="1077635"/>
          </a:xfrm>
          <a:prstGeom prst="rect">
            <a:avLst/>
          </a:prstGeom>
        </p:spPr>
      </p:pic>
      <p:sp>
        <p:nvSpPr>
          <p:cNvPr id="13" name="Text 7"/>
          <p:cNvSpPr/>
          <p:nvPr/>
        </p:nvSpPr>
        <p:spPr>
          <a:xfrm>
            <a:off x="12092940" y="3113961"/>
            <a:ext cx="1743670" cy="425291"/>
          </a:xfrm>
          <a:prstGeom prst="rect">
            <a:avLst/>
          </a:prstGeom>
          <a:noFill/>
          <a:ln/>
        </p:spPr>
        <p:txBody>
          <a:bodyPr wrap="none" lIns="0" tIns="0" rIns="0" bIns="0" rtlCol="0" anchor="t"/>
          <a:lstStyle/>
          <a:p>
            <a:pPr algn="l" indent="0" marL="0">
              <a:lnSpc>
                <a:spcPts val="3300"/>
              </a:lnSpc>
              <a:buNone/>
            </a:pPr>
            <a:r>
              <a:rPr lang="en-US" sz="2650" b="1" dirty="0">
                <a:solidFill>
                  <a:srgbClr val="272525"/>
                </a:solidFill>
                <a:latin typeface="Inter Bold" pitchFamily="34" charset="0"/>
                <a:ea typeface="Inter Bold" pitchFamily="34" charset="-122"/>
                <a:cs typeface="Inter Bold" pitchFamily="34" charset="-120"/>
              </a:rPr>
              <a:t>Outputs</a:t>
            </a:r>
            <a:endParaRPr lang="en-US" sz="2650" dirty="0"/>
          </a:p>
        </p:txBody>
      </p:sp>
      <p:sp>
        <p:nvSpPr>
          <p:cNvPr id="14" name="Text 8"/>
          <p:cNvSpPr/>
          <p:nvPr/>
        </p:nvSpPr>
        <p:spPr>
          <a:xfrm>
            <a:off x="12092940" y="3675340"/>
            <a:ext cx="1743670" cy="1814513"/>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Values from your stack that can be easily referenced or exported.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729264" y="480298"/>
            <a:ext cx="9719429" cy="506016"/>
          </a:xfrm>
          <a:prstGeom prst="rect">
            <a:avLst/>
          </a:prstGeom>
          <a:noFill/>
          <a:ln/>
        </p:spPr>
        <p:txBody>
          <a:bodyPr wrap="none" lIns="0" tIns="0" rIns="0" bIns="0" rtlCol="0" anchor="t"/>
          <a:lstStyle/>
          <a:p>
            <a:pPr algn="l" indent="0" marL="0">
              <a:lnSpc>
                <a:spcPts val="3950"/>
              </a:lnSpc>
              <a:buNone/>
            </a:pPr>
            <a:r>
              <a:rPr lang="en-US" sz="3150" b="1" dirty="0">
                <a:solidFill>
                  <a:srgbClr val="000000"/>
                </a:solidFill>
                <a:latin typeface="Inter Bold" pitchFamily="34" charset="0"/>
                <a:ea typeface="Inter Bold" pitchFamily="34" charset="-122"/>
                <a:cs typeface="Inter Bold" pitchFamily="34" charset="-120"/>
              </a:rPr>
              <a:t>CloudFormation Template Example: EC2 Instance</a:t>
            </a:r>
            <a:endParaRPr lang="en-US" sz="3150" dirty="0"/>
          </a:p>
        </p:txBody>
      </p:sp>
      <p:sp>
        <p:nvSpPr>
          <p:cNvPr id="3" name="Shape 1"/>
          <p:cNvSpPr/>
          <p:nvPr/>
        </p:nvSpPr>
        <p:spPr>
          <a:xfrm>
            <a:off x="1729264" y="3001447"/>
            <a:ext cx="7123390" cy="2905839"/>
          </a:xfrm>
          <a:prstGeom prst="roundRect">
            <a:avLst>
              <a:gd name="adj" fmla="val 2340"/>
            </a:avLst>
          </a:prstGeom>
          <a:solidFill>
            <a:srgbClr val="F2F2F2"/>
          </a:solidFill>
          <a:ln/>
        </p:spPr>
      </p:sp>
      <p:sp>
        <p:nvSpPr>
          <p:cNvPr id="4" name="Shape 2"/>
          <p:cNvSpPr/>
          <p:nvPr/>
        </p:nvSpPr>
        <p:spPr>
          <a:xfrm>
            <a:off x="1721287" y="3001447"/>
            <a:ext cx="7139345" cy="2905839"/>
          </a:xfrm>
          <a:prstGeom prst="roundRect">
            <a:avLst>
              <a:gd name="adj" fmla="val 836"/>
            </a:avLst>
          </a:prstGeom>
          <a:solidFill>
            <a:srgbClr val="F2F2F2"/>
          </a:solidFill>
          <a:ln/>
        </p:spPr>
      </p:sp>
      <p:sp>
        <p:nvSpPr>
          <p:cNvPr id="5" name="Text 3"/>
          <p:cNvSpPr/>
          <p:nvPr/>
        </p:nvSpPr>
        <p:spPr>
          <a:xfrm>
            <a:off x="1883093" y="3122771"/>
            <a:ext cx="6815733" cy="2663190"/>
          </a:xfrm>
          <a:prstGeom prst="rect">
            <a:avLst/>
          </a:prstGeom>
          <a:noFill/>
          <a:ln/>
        </p:spPr>
        <p:txBody>
          <a:bodyPr wrap="square" lIns="0" tIns="0" rIns="0" bIns="0" rtlCol="0" anchor="t"/>
          <a:lstStyle/>
          <a:p>
            <a:pPr algn="l" indent="0" marL="0">
              <a:lnSpc>
                <a:spcPts val="17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AWSTemplateFormatVersion: '2010-09-09'
Description: A simple EC2 instance
Resources:
  MyEC2Instance:
    Type: AWS::EC2::Instance
    Properties:
      InstanceType: t2.micro
      ImageId: ami-0abcdef1234567890
      Tags:
        - Key: Name
          Value: MyWebServer
</a:t>
            </a:r>
            <a:endParaRPr lang="en-US" sz="1250" dirty="0"/>
          </a:p>
        </p:txBody>
      </p:sp>
      <p:pic>
        <p:nvPicPr>
          <p:cNvPr id="6" name="Image 0" descr="preencoded.png">    </p:cNvPr>
          <p:cNvPicPr>
            <a:picLocks noChangeAspect="1"/>
          </p:cNvPicPr>
          <p:nvPr/>
        </p:nvPicPr>
        <p:blipFill>
          <a:blip r:embed="rId1"/>
          <a:stretch>
            <a:fillRect/>
          </a:stretch>
        </p:blipFill>
        <p:spPr>
          <a:xfrm>
            <a:off x="9255323" y="1289685"/>
            <a:ext cx="3653314" cy="4871085"/>
          </a:xfrm>
          <a:prstGeom prst="rect">
            <a:avLst/>
          </a:prstGeom>
        </p:spPr>
      </p:pic>
      <p:sp>
        <p:nvSpPr>
          <p:cNvPr id="7" name="Text 4"/>
          <p:cNvSpPr/>
          <p:nvPr/>
        </p:nvSpPr>
        <p:spPr>
          <a:xfrm>
            <a:off x="9255323" y="6290786"/>
            <a:ext cx="3653314" cy="1354455"/>
          </a:xfrm>
          <a:prstGeom prst="rect">
            <a:avLst/>
          </a:prstGeom>
          <a:noFill/>
          <a:ln/>
        </p:spPr>
        <p:txBody>
          <a:bodyPr wrap="square" lIns="0" tIns="0" rIns="0" bIns="0" rtlCol="0" anchor="t"/>
          <a:lstStyle/>
          <a:p>
            <a:pPr algn="l" indent="0" marL="0">
              <a:lnSpc>
                <a:spcPts val="1700"/>
              </a:lnSpc>
              <a:buNone/>
            </a:pPr>
            <a:r>
              <a:rPr lang="en-US" sz="1250" dirty="0">
                <a:solidFill>
                  <a:srgbClr val="272525"/>
                </a:solidFill>
                <a:latin typeface="Inter" pitchFamily="34" charset="0"/>
                <a:ea typeface="Inter" pitchFamily="34" charset="-122"/>
                <a:cs typeface="Inter" pitchFamily="34" charset="-120"/>
              </a:rPr>
              <a:t>This YAML template defines a single EC2 instance named </a:t>
            </a:r>
            <a:pPr algn="l" indent="0" marL="0">
              <a:lnSpc>
                <a:spcPts val="17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MyEC2Instance</a:t>
            </a:r>
            <a:pPr algn="l" indent="0" marL="0">
              <a:lnSpc>
                <a:spcPts val="1700"/>
              </a:lnSpc>
              <a:buNone/>
            </a:pPr>
            <a:r>
              <a:rPr lang="en-US" sz="1250" dirty="0">
                <a:solidFill>
                  <a:srgbClr val="272525"/>
                </a:solidFill>
                <a:latin typeface="Inter" pitchFamily="34" charset="0"/>
                <a:ea typeface="Inter" pitchFamily="34" charset="-122"/>
                <a:cs typeface="Inter" pitchFamily="34" charset="-120"/>
              </a:rPr>
              <a:t>. It specifies the instance type as </a:t>
            </a:r>
            <a:pPr algn="l" indent="0" marL="0">
              <a:lnSpc>
                <a:spcPts val="17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t2.micro</a:t>
            </a:r>
            <a:pPr algn="l" indent="0" marL="0">
              <a:lnSpc>
                <a:spcPts val="1700"/>
              </a:lnSpc>
              <a:buNone/>
            </a:pPr>
            <a:r>
              <a:rPr lang="en-US" sz="1250" dirty="0">
                <a:solidFill>
                  <a:srgbClr val="272525"/>
                </a:solidFill>
                <a:latin typeface="Inter" pitchFamily="34" charset="0"/>
                <a:ea typeface="Inter" pitchFamily="34" charset="-122"/>
                <a:cs typeface="Inter" pitchFamily="34" charset="-120"/>
              </a:rPr>
              <a:t> and uses a placeholder </a:t>
            </a:r>
            <a:pPr algn="l" indent="0" marL="0">
              <a:lnSpc>
                <a:spcPts val="1700"/>
              </a:lnSpc>
              <a:buNone/>
            </a:pPr>
            <a:r>
              <a:rPr lang="en-US" sz="1250" dirty="0">
                <a:solidFill>
                  <a:srgbClr val="272525"/>
                </a:solidFill>
                <a:highlight>
                  <a:srgbClr val="F2F2F2"/>
                </a:highlight>
                <a:latin typeface="Consolas" pitchFamily="34" charset="0"/>
                <a:ea typeface="Consolas" pitchFamily="34" charset="-122"/>
                <a:cs typeface="Consolas" pitchFamily="34" charset="-120"/>
              </a:rPr>
              <a:t>ImageId</a:t>
            </a:r>
            <a:pPr algn="l" indent="0" marL="0">
              <a:lnSpc>
                <a:spcPts val="1700"/>
              </a:lnSpc>
              <a:buNone/>
            </a:pPr>
            <a:r>
              <a:rPr lang="en-US" sz="1250" dirty="0">
                <a:solidFill>
                  <a:srgbClr val="272525"/>
                </a:solidFill>
                <a:latin typeface="Inter" pitchFamily="34" charset="0"/>
                <a:ea typeface="Inter" pitchFamily="34" charset="-122"/>
                <a:cs typeface="Inter" pitchFamily="34" charset="-120"/>
              </a:rPr>
              <a:t> for the Amazon Machine Image. Tags are also included for easy identification.</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558647" y="479941"/>
            <a:ext cx="6163985" cy="521494"/>
          </a:xfrm>
          <a:prstGeom prst="rect">
            <a:avLst/>
          </a:prstGeom>
          <a:noFill/>
          <a:ln/>
        </p:spPr>
        <p:txBody>
          <a:bodyPr wrap="none" lIns="0" tIns="0" rIns="0" bIns="0" rtlCol="0" anchor="t"/>
          <a:lstStyle/>
          <a:p>
            <a:pPr algn="l" indent="0" marL="0">
              <a:lnSpc>
                <a:spcPts val="4100"/>
              </a:lnSpc>
              <a:buNone/>
            </a:pPr>
            <a:r>
              <a:rPr lang="en-US" sz="3250" b="1" dirty="0">
                <a:solidFill>
                  <a:srgbClr val="000000"/>
                </a:solidFill>
                <a:latin typeface="Inter Bold" pitchFamily="34" charset="0"/>
                <a:ea typeface="Inter Bold" pitchFamily="34" charset="-122"/>
                <a:cs typeface="Inter Bold" pitchFamily="34" charset="-120"/>
              </a:rPr>
              <a:t>Stack Creation &amp; Management</a:t>
            </a:r>
            <a:endParaRPr lang="en-US" sz="3250" dirty="0"/>
          </a:p>
        </p:txBody>
      </p:sp>
      <p:pic>
        <p:nvPicPr>
          <p:cNvPr id="3" name="Image 0" descr="preencoded.png">    </p:cNvPr>
          <p:cNvPicPr>
            <a:picLocks noChangeAspect="1"/>
          </p:cNvPicPr>
          <p:nvPr/>
        </p:nvPicPr>
        <p:blipFill>
          <a:blip r:embed="rId1"/>
          <a:stretch>
            <a:fillRect/>
          </a:stretch>
        </p:blipFill>
        <p:spPr>
          <a:xfrm>
            <a:off x="1558647" y="1323499"/>
            <a:ext cx="3764994" cy="5019913"/>
          </a:xfrm>
          <a:prstGeom prst="rect">
            <a:avLst/>
          </a:prstGeom>
        </p:spPr>
      </p:pic>
      <p:sp>
        <p:nvSpPr>
          <p:cNvPr id="4" name="Text 1"/>
          <p:cNvSpPr/>
          <p:nvPr/>
        </p:nvSpPr>
        <p:spPr>
          <a:xfrm>
            <a:off x="1558647" y="6481405"/>
            <a:ext cx="3764994" cy="1157883"/>
          </a:xfrm>
          <a:prstGeom prst="rect">
            <a:avLst/>
          </a:prstGeom>
          <a:noFill/>
          <a:ln/>
        </p:spPr>
        <p:txBody>
          <a:bodyPr wrap="square" lIns="0" tIns="0" rIns="0" bIns="0" rtlCol="0" anchor="t"/>
          <a:lstStyle/>
          <a:p>
            <a:pPr algn="l" indent="0" marL="0">
              <a:lnSpc>
                <a:spcPts val="1800"/>
              </a:lnSpc>
              <a:buNone/>
            </a:pPr>
            <a:r>
              <a:rPr lang="en-US" sz="1300" dirty="0">
                <a:solidFill>
                  <a:srgbClr val="272525"/>
                </a:solidFill>
                <a:latin typeface="Inter" pitchFamily="34" charset="0"/>
                <a:ea typeface="Inter" pitchFamily="34" charset="-122"/>
                <a:cs typeface="Inter" pitchFamily="34" charset="-120"/>
              </a:rPr>
              <a:t>Managing CloudFormation stacks is primarily done through the AWS CLI or console. You can create, update, and delete stacks with simple commands, enabling full lifecycle management of your infrastructure.</a:t>
            </a:r>
            <a:endParaRPr lang="en-US" sz="1300" dirty="0"/>
          </a:p>
        </p:txBody>
      </p:sp>
      <p:sp>
        <p:nvSpPr>
          <p:cNvPr id="5" name="Text 2"/>
          <p:cNvSpPr/>
          <p:nvPr/>
        </p:nvSpPr>
        <p:spPr>
          <a:xfrm>
            <a:off x="5738217" y="2488287"/>
            <a:ext cx="3018353" cy="312777"/>
          </a:xfrm>
          <a:prstGeom prst="rect">
            <a:avLst/>
          </a:prstGeom>
          <a:noFill/>
          <a:ln/>
        </p:spPr>
        <p:txBody>
          <a:bodyPr wrap="none" lIns="0" tIns="0" rIns="0" bIns="0" rtlCol="0" anchor="t"/>
          <a:lstStyle/>
          <a:p>
            <a:pPr algn="l" indent="0" marL="0">
              <a:lnSpc>
                <a:spcPts val="2450"/>
              </a:lnSpc>
              <a:buNone/>
            </a:pPr>
            <a:r>
              <a:rPr lang="en-US" sz="1950" b="1" dirty="0">
                <a:solidFill>
                  <a:srgbClr val="000000"/>
                </a:solidFill>
                <a:latin typeface="Inter Bold" pitchFamily="34" charset="0"/>
                <a:ea typeface="Inter Bold" pitchFamily="34" charset="-122"/>
                <a:cs typeface="Inter Bold" pitchFamily="34" charset="-120"/>
              </a:rPr>
              <a:t>Essential CLI Commands</a:t>
            </a:r>
            <a:endParaRPr lang="en-US" sz="1950" dirty="0"/>
          </a:p>
        </p:txBody>
      </p:sp>
      <p:sp>
        <p:nvSpPr>
          <p:cNvPr id="6" name="Shape 3"/>
          <p:cNvSpPr/>
          <p:nvPr/>
        </p:nvSpPr>
        <p:spPr>
          <a:xfrm>
            <a:off x="5738217" y="2939058"/>
            <a:ext cx="7341037" cy="3492341"/>
          </a:xfrm>
          <a:prstGeom prst="roundRect">
            <a:avLst>
              <a:gd name="adj" fmla="val 2007"/>
            </a:avLst>
          </a:prstGeom>
          <a:solidFill>
            <a:srgbClr val="F2F2F2"/>
          </a:solidFill>
          <a:ln/>
        </p:spPr>
      </p:sp>
      <p:sp>
        <p:nvSpPr>
          <p:cNvPr id="7" name="Shape 4"/>
          <p:cNvSpPr/>
          <p:nvPr/>
        </p:nvSpPr>
        <p:spPr>
          <a:xfrm>
            <a:off x="5729883" y="2939058"/>
            <a:ext cx="7357705" cy="3492341"/>
          </a:xfrm>
          <a:prstGeom prst="roundRect">
            <a:avLst>
              <a:gd name="adj" fmla="val 717"/>
            </a:avLst>
          </a:prstGeom>
          <a:solidFill>
            <a:srgbClr val="F2F2F2"/>
          </a:solidFill>
          <a:ln/>
        </p:spPr>
      </p:sp>
      <p:sp>
        <p:nvSpPr>
          <p:cNvPr id="8" name="Text 5"/>
          <p:cNvSpPr/>
          <p:nvPr/>
        </p:nvSpPr>
        <p:spPr>
          <a:xfrm>
            <a:off x="5896689" y="3064193"/>
            <a:ext cx="7024092" cy="3242072"/>
          </a:xfrm>
          <a:prstGeom prst="rect">
            <a:avLst/>
          </a:prstGeom>
          <a:noFill/>
          <a:ln/>
        </p:spPr>
        <p:txBody>
          <a:bodyPr wrap="square" lIns="0" tIns="0" rIns="0" bIns="0" rtlCol="0" anchor="t"/>
          <a:lstStyle/>
          <a:p>
            <a:pPr algn="l" indent="0" marL="0">
              <a:lnSpc>
                <a:spcPts val="180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 Create a new stack
aws cloudformation create-stack \
 --stack-name demo-ec2 \
 --template-body file://ec2.yml \
 --region us-east-1
# Describe existing stacks
aws cloudformation describe-stacks \
 --stack-name demo-ec2
# Delete a stack
aws cloudformation delete-stack \
 --stack-name demo-ec2
</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1404938" y="1024771"/>
            <a:ext cx="7512248" cy="535305"/>
          </a:xfrm>
          <a:prstGeom prst="rect">
            <a:avLst/>
          </a:prstGeom>
          <a:noFill/>
          <a:ln/>
        </p:spPr>
        <p:txBody>
          <a:bodyPr wrap="none" lIns="0" tIns="0" rIns="0" bIns="0" rtlCol="0" anchor="t"/>
          <a:lstStyle/>
          <a:p>
            <a:pPr algn="l" indent="0" marL="0">
              <a:lnSpc>
                <a:spcPts val="4200"/>
              </a:lnSpc>
              <a:buNone/>
            </a:pPr>
            <a:r>
              <a:rPr lang="en-US" sz="3350" b="1" dirty="0">
                <a:solidFill>
                  <a:srgbClr val="000000"/>
                </a:solidFill>
                <a:latin typeface="Inter Bold" pitchFamily="34" charset="0"/>
                <a:ea typeface="Inter Bold" pitchFamily="34" charset="-122"/>
                <a:cs typeface="Inter Bold" pitchFamily="34" charset="-120"/>
              </a:rPr>
              <a:t>Advanced CloudFormation Features</a:t>
            </a:r>
            <a:endParaRPr lang="en-US" sz="3350" dirty="0"/>
          </a:p>
        </p:txBody>
      </p:sp>
      <p:sp>
        <p:nvSpPr>
          <p:cNvPr id="3" name="Shape 1"/>
          <p:cNvSpPr/>
          <p:nvPr/>
        </p:nvSpPr>
        <p:spPr>
          <a:xfrm>
            <a:off x="1404938" y="2075736"/>
            <a:ext cx="3853934" cy="3294102"/>
          </a:xfrm>
          <a:prstGeom prst="roundRect">
            <a:avLst>
              <a:gd name="adj" fmla="val 3331"/>
            </a:avLst>
          </a:prstGeom>
          <a:solidFill>
            <a:srgbClr val="FFFFFF"/>
          </a:solidFill>
          <a:ln/>
        </p:spPr>
      </p:sp>
      <p:sp>
        <p:nvSpPr>
          <p:cNvPr id="4" name="Shape 2"/>
          <p:cNvSpPr/>
          <p:nvPr/>
        </p:nvSpPr>
        <p:spPr>
          <a:xfrm>
            <a:off x="1404938" y="2052876"/>
            <a:ext cx="3853934" cy="91440"/>
          </a:xfrm>
          <a:prstGeom prst="roundRect">
            <a:avLst>
              <a:gd name="adj" fmla="val 78686"/>
            </a:avLst>
          </a:prstGeom>
          <a:solidFill>
            <a:srgbClr val="4950BC"/>
          </a:solidFill>
          <a:ln/>
        </p:spPr>
      </p:sp>
      <p:sp>
        <p:nvSpPr>
          <p:cNvPr id="5" name="Shape 3"/>
          <p:cNvSpPr/>
          <p:nvPr/>
        </p:nvSpPr>
        <p:spPr>
          <a:xfrm>
            <a:off x="3074908" y="1818799"/>
            <a:ext cx="513874" cy="513874"/>
          </a:xfrm>
          <a:prstGeom prst="roundRect">
            <a:avLst>
              <a:gd name="adj" fmla="val 177942"/>
            </a:avLst>
          </a:prstGeom>
          <a:solidFill>
            <a:srgbClr val="4950BC"/>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229094" y="1972985"/>
            <a:ext cx="205502" cy="205502"/>
          </a:xfrm>
          <a:prstGeom prst="rect">
            <a:avLst/>
          </a:prstGeom>
        </p:spPr>
      </p:pic>
      <p:sp>
        <p:nvSpPr>
          <p:cNvPr id="7" name="Text 4"/>
          <p:cNvSpPr/>
          <p:nvPr/>
        </p:nvSpPr>
        <p:spPr>
          <a:xfrm>
            <a:off x="1599009" y="2504003"/>
            <a:ext cx="2141339" cy="267653"/>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Parameters</a:t>
            </a:r>
            <a:endParaRPr lang="en-US" sz="1650" dirty="0"/>
          </a:p>
        </p:txBody>
      </p:sp>
      <p:sp>
        <p:nvSpPr>
          <p:cNvPr id="8" name="Text 5"/>
          <p:cNvSpPr/>
          <p:nvPr/>
        </p:nvSpPr>
        <p:spPr>
          <a:xfrm>
            <a:off x="1599009" y="2849285"/>
            <a:ext cx="3465790" cy="481013"/>
          </a:xfrm>
          <a:prstGeom prst="rect">
            <a:avLst/>
          </a:prstGeom>
          <a:noFill/>
          <a:ln/>
        </p:spPr>
        <p:txBody>
          <a:bodyPr wrap="square" lIns="0" tIns="0" rIns="0" bIns="0" rtlCol="0" anchor="t"/>
          <a:lstStyle/>
          <a:p>
            <a:pPr algn="l" indent="0" marL="0">
              <a:lnSpc>
                <a:spcPts val="1850"/>
              </a:lnSpc>
              <a:buNone/>
            </a:pPr>
            <a:r>
              <a:rPr lang="en-US" sz="1300" dirty="0">
                <a:solidFill>
                  <a:srgbClr val="272525"/>
                </a:solidFill>
                <a:latin typeface="Inter" pitchFamily="34" charset="0"/>
                <a:ea typeface="Inter" pitchFamily="34" charset="-122"/>
                <a:cs typeface="Inter" pitchFamily="34" charset="-120"/>
              </a:rPr>
              <a:t>Customize template inputs at runtime (e.g., instance type, environment).</a:t>
            </a:r>
            <a:endParaRPr lang="en-US" sz="1300" dirty="0"/>
          </a:p>
        </p:txBody>
      </p:sp>
      <p:sp>
        <p:nvSpPr>
          <p:cNvPr id="9" name="Shape 6"/>
          <p:cNvSpPr/>
          <p:nvPr/>
        </p:nvSpPr>
        <p:spPr>
          <a:xfrm>
            <a:off x="1599009" y="3475792"/>
            <a:ext cx="3465790" cy="1699974"/>
          </a:xfrm>
          <a:prstGeom prst="roundRect">
            <a:avLst>
              <a:gd name="adj" fmla="val 4232"/>
            </a:avLst>
          </a:prstGeom>
          <a:solidFill>
            <a:srgbClr val="F2F2F2"/>
          </a:solidFill>
          <a:ln/>
        </p:spPr>
      </p:sp>
      <p:sp>
        <p:nvSpPr>
          <p:cNvPr id="10" name="Shape 7"/>
          <p:cNvSpPr/>
          <p:nvPr/>
        </p:nvSpPr>
        <p:spPr>
          <a:xfrm>
            <a:off x="1590556" y="3475792"/>
            <a:ext cx="3482697" cy="1699974"/>
          </a:xfrm>
          <a:prstGeom prst="roundRect">
            <a:avLst>
              <a:gd name="adj" fmla="val 1512"/>
            </a:avLst>
          </a:prstGeom>
          <a:solidFill>
            <a:srgbClr val="F2F2F2"/>
          </a:solidFill>
          <a:ln/>
        </p:spPr>
      </p:sp>
      <p:sp>
        <p:nvSpPr>
          <p:cNvPr id="11" name="Text 8"/>
          <p:cNvSpPr/>
          <p:nvPr/>
        </p:nvSpPr>
        <p:spPr>
          <a:xfrm>
            <a:off x="1761768" y="3604260"/>
            <a:ext cx="3140273" cy="1443038"/>
          </a:xfrm>
          <a:prstGeom prst="rect">
            <a:avLst/>
          </a:prstGeom>
          <a:noFill/>
          <a:ln/>
        </p:spPr>
        <p:txBody>
          <a:bodyPr wrap="square" lIns="0" tIns="0" rIns="0" bIns="0" rtlCol="0" anchor="t"/>
          <a:lstStyle/>
          <a:p>
            <a:pPr algn="l" indent="0" marL="0">
              <a:lnSpc>
                <a:spcPts val="1850"/>
              </a:lnSpc>
              <a:buNone/>
            </a:pPr>
            <a:r>
              <a:rPr lang="en-US" sz="1300" dirty="0">
                <a:solidFill>
                  <a:srgbClr val="272525"/>
                </a:solidFill>
                <a:highlight>
                  <a:srgbClr val="F2F2F2"/>
                </a:highlight>
                <a:latin typeface="Consolas" pitchFamily="34" charset="0"/>
                <a:ea typeface="Consolas" pitchFamily="34" charset="-122"/>
                <a:cs typeface="Consolas" pitchFamily="34" charset="-120"/>
              </a:rPr>
              <a:t>Parameters:
  InstanceType:
    Type: String
    Default: t2.micro
    Description: EC2 instance type
</a:t>
            </a:r>
            <a:endParaRPr lang="en-US" sz="1300" dirty="0"/>
          </a:p>
        </p:txBody>
      </p:sp>
      <p:sp>
        <p:nvSpPr>
          <p:cNvPr id="12" name="Shape 9"/>
          <p:cNvSpPr/>
          <p:nvPr/>
        </p:nvSpPr>
        <p:spPr>
          <a:xfrm>
            <a:off x="5388173" y="2075736"/>
            <a:ext cx="3853934" cy="3294102"/>
          </a:xfrm>
          <a:prstGeom prst="roundRect">
            <a:avLst>
              <a:gd name="adj" fmla="val 3331"/>
            </a:avLst>
          </a:prstGeom>
          <a:solidFill>
            <a:srgbClr val="FFFFFF"/>
          </a:solidFill>
          <a:ln/>
        </p:spPr>
      </p:sp>
      <p:sp>
        <p:nvSpPr>
          <p:cNvPr id="13" name="Shape 10"/>
          <p:cNvSpPr/>
          <p:nvPr/>
        </p:nvSpPr>
        <p:spPr>
          <a:xfrm>
            <a:off x="5388173" y="2052876"/>
            <a:ext cx="3853934" cy="91440"/>
          </a:xfrm>
          <a:prstGeom prst="roundRect">
            <a:avLst>
              <a:gd name="adj" fmla="val 78686"/>
            </a:avLst>
          </a:prstGeom>
          <a:solidFill>
            <a:srgbClr val="4950BC"/>
          </a:solidFill>
          <a:ln/>
        </p:spPr>
      </p:sp>
      <p:sp>
        <p:nvSpPr>
          <p:cNvPr id="14" name="Shape 11"/>
          <p:cNvSpPr/>
          <p:nvPr/>
        </p:nvSpPr>
        <p:spPr>
          <a:xfrm>
            <a:off x="7058144" y="1818799"/>
            <a:ext cx="513874" cy="513874"/>
          </a:xfrm>
          <a:prstGeom prst="roundRect">
            <a:avLst>
              <a:gd name="adj" fmla="val 177942"/>
            </a:avLst>
          </a:prstGeom>
          <a:solidFill>
            <a:srgbClr val="4950BC"/>
          </a:solidFill>
          <a:ln/>
        </p:spPr>
      </p:sp>
      <p:pic>
        <p:nvPicPr>
          <p:cNvPr id="15"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12330" y="1972985"/>
            <a:ext cx="205502" cy="205502"/>
          </a:xfrm>
          <a:prstGeom prst="rect">
            <a:avLst/>
          </a:prstGeom>
        </p:spPr>
      </p:pic>
      <p:sp>
        <p:nvSpPr>
          <p:cNvPr id="16" name="Text 12"/>
          <p:cNvSpPr/>
          <p:nvPr/>
        </p:nvSpPr>
        <p:spPr>
          <a:xfrm>
            <a:off x="5582245" y="2504003"/>
            <a:ext cx="2141339" cy="267653"/>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Mappings</a:t>
            </a:r>
            <a:endParaRPr lang="en-US" sz="1650" dirty="0"/>
          </a:p>
        </p:txBody>
      </p:sp>
      <p:sp>
        <p:nvSpPr>
          <p:cNvPr id="17" name="Text 13"/>
          <p:cNvSpPr/>
          <p:nvPr/>
        </p:nvSpPr>
        <p:spPr>
          <a:xfrm>
            <a:off x="5582245" y="2849285"/>
            <a:ext cx="3465790" cy="481013"/>
          </a:xfrm>
          <a:prstGeom prst="rect">
            <a:avLst/>
          </a:prstGeom>
          <a:noFill/>
          <a:ln/>
        </p:spPr>
        <p:txBody>
          <a:bodyPr wrap="square" lIns="0" tIns="0" rIns="0" bIns="0" rtlCol="0" anchor="t"/>
          <a:lstStyle/>
          <a:p>
            <a:pPr algn="l" indent="0" marL="0">
              <a:lnSpc>
                <a:spcPts val="1850"/>
              </a:lnSpc>
              <a:buNone/>
            </a:pPr>
            <a:r>
              <a:rPr lang="en-US" sz="1300" dirty="0">
                <a:solidFill>
                  <a:srgbClr val="272525"/>
                </a:solidFill>
                <a:latin typeface="Inter" pitchFamily="34" charset="0"/>
                <a:ea typeface="Inter" pitchFamily="34" charset="-122"/>
                <a:cs typeface="Inter" pitchFamily="34" charset="-120"/>
              </a:rPr>
              <a:t>Define conditional values based on region or other criteria.</a:t>
            </a:r>
            <a:endParaRPr lang="en-US" sz="1300" dirty="0"/>
          </a:p>
        </p:txBody>
      </p:sp>
      <p:sp>
        <p:nvSpPr>
          <p:cNvPr id="18" name="Shape 14"/>
          <p:cNvSpPr/>
          <p:nvPr/>
        </p:nvSpPr>
        <p:spPr>
          <a:xfrm>
            <a:off x="9371409" y="2075736"/>
            <a:ext cx="3853934" cy="3294102"/>
          </a:xfrm>
          <a:prstGeom prst="roundRect">
            <a:avLst>
              <a:gd name="adj" fmla="val 3331"/>
            </a:avLst>
          </a:prstGeom>
          <a:solidFill>
            <a:srgbClr val="FFFFFF"/>
          </a:solidFill>
          <a:ln/>
        </p:spPr>
      </p:sp>
      <p:sp>
        <p:nvSpPr>
          <p:cNvPr id="19" name="Shape 15"/>
          <p:cNvSpPr/>
          <p:nvPr/>
        </p:nvSpPr>
        <p:spPr>
          <a:xfrm>
            <a:off x="9371409" y="2052876"/>
            <a:ext cx="3853934" cy="91440"/>
          </a:xfrm>
          <a:prstGeom prst="roundRect">
            <a:avLst>
              <a:gd name="adj" fmla="val 78686"/>
            </a:avLst>
          </a:prstGeom>
          <a:solidFill>
            <a:srgbClr val="4950BC"/>
          </a:solidFill>
          <a:ln/>
        </p:spPr>
      </p:sp>
      <p:sp>
        <p:nvSpPr>
          <p:cNvPr id="20" name="Shape 16"/>
          <p:cNvSpPr/>
          <p:nvPr/>
        </p:nvSpPr>
        <p:spPr>
          <a:xfrm>
            <a:off x="11041380" y="1818799"/>
            <a:ext cx="513874" cy="513874"/>
          </a:xfrm>
          <a:prstGeom prst="roundRect">
            <a:avLst>
              <a:gd name="adj" fmla="val 177942"/>
            </a:avLst>
          </a:prstGeom>
          <a:solidFill>
            <a:srgbClr val="4950BC"/>
          </a:solidFill>
          <a:ln/>
        </p:spPr>
      </p:sp>
      <p:pic>
        <p:nvPicPr>
          <p:cNvPr id="21"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95566" y="1972985"/>
            <a:ext cx="205502" cy="205502"/>
          </a:xfrm>
          <a:prstGeom prst="rect">
            <a:avLst/>
          </a:prstGeom>
        </p:spPr>
      </p:pic>
      <p:sp>
        <p:nvSpPr>
          <p:cNvPr id="22" name="Text 17"/>
          <p:cNvSpPr/>
          <p:nvPr/>
        </p:nvSpPr>
        <p:spPr>
          <a:xfrm>
            <a:off x="9565481" y="2504003"/>
            <a:ext cx="2141339" cy="267653"/>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Conditions</a:t>
            </a:r>
            <a:endParaRPr lang="en-US" sz="1650" dirty="0"/>
          </a:p>
        </p:txBody>
      </p:sp>
      <p:sp>
        <p:nvSpPr>
          <p:cNvPr id="23" name="Text 18"/>
          <p:cNvSpPr/>
          <p:nvPr/>
        </p:nvSpPr>
        <p:spPr>
          <a:xfrm>
            <a:off x="9565481" y="2849285"/>
            <a:ext cx="3465790" cy="481013"/>
          </a:xfrm>
          <a:prstGeom prst="rect">
            <a:avLst/>
          </a:prstGeom>
          <a:noFill/>
          <a:ln/>
        </p:spPr>
        <p:txBody>
          <a:bodyPr wrap="square" lIns="0" tIns="0" rIns="0" bIns="0" rtlCol="0" anchor="t"/>
          <a:lstStyle/>
          <a:p>
            <a:pPr algn="l" indent="0" marL="0">
              <a:lnSpc>
                <a:spcPts val="1850"/>
              </a:lnSpc>
              <a:buNone/>
            </a:pPr>
            <a:r>
              <a:rPr lang="en-US" sz="1300" dirty="0">
                <a:solidFill>
                  <a:srgbClr val="272525"/>
                </a:solidFill>
                <a:latin typeface="Inter" pitchFamily="34" charset="0"/>
                <a:ea typeface="Inter" pitchFamily="34" charset="-122"/>
                <a:cs typeface="Inter" pitchFamily="34" charset="-120"/>
              </a:rPr>
              <a:t>Control resource creation based on logical conditions.</a:t>
            </a:r>
            <a:endParaRPr lang="en-US" sz="1300" dirty="0"/>
          </a:p>
        </p:txBody>
      </p:sp>
      <p:sp>
        <p:nvSpPr>
          <p:cNvPr id="24" name="Shape 19"/>
          <p:cNvSpPr/>
          <p:nvPr/>
        </p:nvSpPr>
        <p:spPr>
          <a:xfrm>
            <a:off x="1404938" y="5756077"/>
            <a:ext cx="5845493" cy="1448633"/>
          </a:xfrm>
          <a:prstGeom prst="roundRect">
            <a:avLst>
              <a:gd name="adj" fmla="val 7575"/>
            </a:avLst>
          </a:prstGeom>
          <a:solidFill>
            <a:srgbClr val="FFFFFF"/>
          </a:solidFill>
          <a:ln/>
        </p:spPr>
      </p:sp>
      <p:sp>
        <p:nvSpPr>
          <p:cNvPr id="25" name="Shape 20"/>
          <p:cNvSpPr/>
          <p:nvPr/>
        </p:nvSpPr>
        <p:spPr>
          <a:xfrm>
            <a:off x="1404938" y="5733217"/>
            <a:ext cx="5845493" cy="91440"/>
          </a:xfrm>
          <a:prstGeom prst="roundRect">
            <a:avLst>
              <a:gd name="adj" fmla="val 78686"/>
            </a:avLst>
          </a:prstGeom>
          <a:solidFill>
            <a:srgbClr val="4950BC"/>
          </a:solidFill>
          <a:ln/>
        </p:spPr>
      </p:sp>
      <p:sp>
        <p:nvSpPr>
          <p:cNvPr id="26" name="Shape 21"/>
          <p:cNvSpPr/>
          <p:nvPr/>
        </p:nvSpPr>
        <p:spPr>
          <a:xfrm>
            <a:off x="4070747" y="5499140"/>
            <a:ext cx="513874" cy="513874"/>
          </a:xfrm>
          <a:prstGeom prst="roundRect">
            <a:avLst>
              <a:gd name="adj" fmla="val 177942"/>
            </a:avLst>
          </a:prstGeom>
          <a:solidFill>
            <a:srgbClr val="4950BC"/>
          </a:solidFill>
          <a:ln/>
        </p:spPr>
      </p:sp>
      <p:pic>
        <p:nvPicPr>
          <p:cNvPr id="27"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24933" y="5653326"/>
            <a:ext cx="205502" cy="205502"/>
          </a:xfrm>
          <a:prstGeom prst="rect">
            <a:avLst/>
          </a:prstGeom>
        </p:spPr>
      </p:pic>
      <p:sp>
        <p:nvSpPr>
          <p:cNvPr id="28" name="Text 22"/>
          <p:cNvSpPr/>
          <p:nvPr/>
        </p:nvSpPr>
        <p:spPr>
          <a:xfrm>
            <a:off x="1599009" y="6184344"/>
            <a:ext cx="2141339" cy="267653"/>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Nested Stacks</a:t>
            </a:r>
            <a:endParaRPr lang="en-US" sz="1650" dirty="0"/>
          </a:p>
        </p:txBody>
      </p:sp>
      <p:sp>
        <p:nvSpPr>
          <p:cNvPr id="29" name="Text 23"/>
          <p:cNvSpPr/>
          <p:nvPr/>
        </p:nvSpPr>
        <p:spPr>
          <a:xfrm>
            <a:off x="1599009" y="6529626"/>
            <a:ext cx="5457349" cy="240506"/>
          </a:xfrm>
          <a:prstGeom prst="rect">
            <a:avLst/>
          </a:prstGeom>
          <a:noFill/>
          <a:ln/>
        </p:spPr>
        <p:txBody>
          <a:bodyPr wrap="none" lIns="0" tIns="0" rIns="0" bIns="0" rtlCol="0" anchor="t"/>
          <a:lstStyle/>
          <a:p>
            <a:pPr algn="l" indent="0" marL="0">
              <a:lnSpc>
                <a:spcPts val="1850"/>
              </a:lnSpc>
              <a:buNone/>
            </a:pPr>
            <a:r>
              <a:rPr lang="en-US" sz="1300" dirty="0">
                <a:solidFill>
                  <a:srgbClr val="272525"/>
                </a:solidFill>
                <a:latin typeface="Inter" pitchFamily="34" charset="0"/>
                <a:ea typeface="Inter" pitchFamily="34" charset="-122"/>
                <a:cs typeface="Inter" pitchFamily="34" charset="-120"/>
              </a:rPr>
              <a:t>Modularize templates for complex architectures.</a:t>
            </a:r>
            <a:endParaRPr lang="en-US" sz="1300" dirty="0"/>
          </a:p>
        </p:txBody>
      </p:sp>
      <p:sp>
        <p:nvSpPr>
          <p:cNvPr id="30" name="Shape 24"/>
          <p:cNvSpPr/>
          <p:nvPr/>
        </p:nvSpPr>
        <p:spPr>
          <a:xfrm>
            <a:off x="7379732" y="5756077"/>
            <a:ext cx="5845612" cy="1448633"/>
          </a:xfrm>
          <a:prstGeom prst="roundRect">
            <a:avLst>
              <a:gd name="adj" fmla="val 7575"/>
            </a:avLst>
          </a:prstGeom>
          <a:solidFill>
            <a:srgbClr val="FFFFFF"/>
          </a:solidFill>
          <a:ln/>
        </p:spPr>
      </p:sp>
      <p:sp>
        <p:nvSpPr>
          <p:cNvPr id="31" name="Shape 25"/>
          <p:cNvSpPr/>
          <p:nvPr/>
        </p:nvSpPr>
        <p:spPr>
          <a:xfrm>
            <a:off x="7379732" y="5733217"/>
            <a:ext cx="5845612" cy="91440"/>
          </a:xfrm>
          <a:prstGeom prst="roundRect">
            <a:avLst>
              <a:gd name="adj" fmla="val 78686"/>
            </a:avLst>
          </a:prstGeom>
          <a:solidFill>
            <a:srgbClr val="4950BC"/>
          </a:solidFill>
          <a:ln/>
        </p:spPr>
      </p:sp>
      <p:sp>
        <p:nvSpPr>
          <p:cNvPr id="32" name="Shape 26"/>
          <p:cNvSpPr/>
          <p:nvPr/>
        </p:nvSpPr>
        <p:spPr>
          <a:xfrm>
            <a:off x="10045541" y="5499140"/>
            <a:ext cx="513874" cy="513874"/>
          </a:xfrm>
          <a:prstGeom prst="roundRect">
            <a:avLst>
              <a:gd name="adj" fmla="val 177942"/>
            </a:avLst>
          </a:prstGeom>
          <a:solidFill>
            <a:srgbClr val="4950BC"/>
          </a:solidFill>
          <a:ln/>
        </p:spPr>
      </p:sp>
      <p:pic>
        <p:nvPicPr>
          <p:cNvPr id="33" name="Image 4"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99727" y="5653326"/>
            <a:ext cx="205502" cy="205502"/>
          </a:xfrm>
          <a:prstGeom prst="rect">
            <a:avLst/>
          </a:prstGeom>
        </p:spPr>
      </p:pic>
      <p:sp>
        <p:nvSpPr>
          <p:cNvPr id="34" name="Text 27"/>
          <p:cNvSpPr/>
          <p:nvPr/>
        </p:nvSpPr>
        <p:spPr>
          <a:xfrm>
            <a:off x="7573804" y="6184344"/>
            <a:ext cx="2141339" cy="267653"/>
          </a:xfrm>
          <a:prstGeom prst="rect">
            <a:avLst/>
          </a:prstGeom>
          <a:noFill/>
          <a:ln/>
        </p:spPr>
        <p:txBody>
          <a:bodyPr wrap="none" lIns="0" tIns="0" rIns="0" bIns="0" rtlCol="0" anchor="t"/>
          <a:lstStyle/>
          <a:p>
            <a:pPr algn="l" indent="0" marL="0">
              <a:lnSpc>
                <a:spcPts val="2100"/>
              </a:lnSpc>
              <a:buNone/>
            </a:pPr>
            <a:r>
              <a:rPr lang="en-US" sz="1650" b="1" dirty="0">
                <a:solidFill>
                  <a:srgbClr val="272525"/>
                </a:solidFill>
                <a:latin typeface="Inter Bold" pitchFamily="34" charset="0"/>
                <a:ea typeface="Inter Bold" pitchFamily="34" charset="-122"/>
                <a:cs typeface="Inter Bold" pitchFamily="34" charset="-120"/>
              </a:rPr>
              <a:t>Rollback Behavior</a:t>
            </a:r>
            <a:endParaRPr lang="en-US" sz="1650" dirty="0"/>
          </a:p>
        </p:txBody>
      </p:sp>
      <p:sp>
        <p:nvSpPr>
          <p:cNvPr id="35" name="Text 28"/>
          <p:cNvSpPr/>
          <p:nvPr/>
        </p:nvSpPr>
        <p:spPr>
          <a:xfrm>
            <a:off x="7573804" y="6529626"/>
            <a:ext cx="5457468" cy="481013"/>
          </a:xfrm>
          <a:prstGeom prst="rect">
            <a:avLst/>
          </a:prstGeom>
          <a:noFill/>
          <a:ln/>
        </p:spPr>
        <p:txBody>
          <a:bodyPr wrap="square" lIns="0" tIns="0" rIns="0" bIns="0" rtlCol="0" anchor="t"/>
          <a:lstStyle/>
          <a:p>
            <a:pPr algn="l" indent="0" marL="0">
              <a:lnSpc>
                <a:spcPts val="1850"/>
              </a:lnSpc>
              <a:buNone/>
            </a:pPr>
            <a:r>
              <a:rPr lang="en-US" sz="1300" dirty="0">
                <a:solidFill>
                  <a:srgbClr val="272525"/>
                </a:solidFill>
                <a:latin typeface="Inter" pitchFamily="34" charset="0"/>
                <a:ea typeface="Inter" pitchFamily="34" charset="-122"/>
                <a:cs typeface="Inter" pitchFamily="34" charset="-120"/>
              </a:rPr>
              <a:t>Automatic rollback to a known good state in case of deployment failures.</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2785943" y="1099066"/>
            <a:ext cx="7036713" cy="410289"/>
          </a:xfrm>
          <a:prstGeom prst="rect">
            <a:avLst/>
          </a:prstGeom>
          <a:noFill/>
          <a:ln/>
        </p:spPr>
        <p:txBody>
          <a:bodyPr wrap="none" lIns="0" tIns="0" rIns="0" bIns="0" rtlCol="0" anchor="t"/>
          <a:lstStyle/>
          <a:p>
            <a:pPr algn="l" indent="0" marL="0">
              <a:lnSpc>
                <a:spcPts val="3200"/>
              </a:lnSpc>
              <a:buNone/>
            </a:pPr>
            <a:r>
              <a:rPr lang="en-US" sz="2550" b="1" dirty="0">
                <a:solidFill>
                  <a:srgbClr val="000000"/>
                </a:solidFill>
                <a:latin typeface="Inter Bold" pitchFamily="34" charset="0"/>
                <a:ea typeface="Inter Bold" pitchFamily="34" charset="-122"/>
                <a:cs typeface="Inter Bold" pitchFamily="34" charset="-120"/>
              </a:rPr>
              <a:t>What is AWS Cloud Development Kit (CDK)?</a:t>
            </a:r>
            <a:endParaRPr lang="en-US" sz="2550" dirty="0"/>
          </a:p>
        </p:txBody>
      </p:sp>
      <p:pic>
        <p:nvPicPr>
          <p:cNvPr id="3" name="Image 0" descr="preencoded.png">    </p:cNvPr>
          <p:cNvPicPr>
            <a:picLocks noChangeAspect="1"/>
          </p:cNvPicPr>
          <p:nvPr/>
        </p:nvPicPr>
        <p:blipFill>
          <a:blip r:embed="rId1"/>
          <a:stretch>
            <a:fillRect/>
          </a:stretch>
        </p:blipFill>
        <p:spPr>
          <a:xfrm>
            <a:off x="2785943" y="2457450"/>
            <a:ext cx="5775841" cy="3272909"/>
          </a:xfrm>
          <a:prstGeom prst="rect">
            <a:avLst/>
          </a:prstGeom>
        </p:spPr>
      </p:pic>
      <p:sp>
        <p:nvSpPr>
          <p:cNvPr id="4" name="Text 1"/>
          <p:cNvSpPr/>
          <p:nvPr/>
        </p:nvSpPr>
        <p:spPr>
          <a:xfrm>
            <a:off x="2785943" y="5815727"/>
            <a:ext cx="5775841" cy="497562"/>
          </a:xfrm>
          <a:prstGeom prst="rect">
            <a:avLst/>
          </a:prstGeom>
          <a:noFill/>
          <a:ln/>
        </p:spPr>
        <p:txBody>
          <a:bodyPr wrap="squar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AWS CDK is an open-source software development framework for defining cloud infrastructure in familiar programming languages. It compiles your code into CloudFormation templates, offering a higher level of abstraction and development efficiency.</a:t>
            </a:r>
            <a:endParaRPr lang="en-US" sz="1000" dirty="0"/>
          </a:p>
        </p:txBody>
      </p:sp>
      <p:sp>
        <p:nvSpPr>
          <p:cNvPr id="5" name="Shape 2"/>
          <p:cNvSpPr/>
          <p:nvPr/>
        </p:nvSpPr>
        <p:spPr>
          <a:xfrm>
            <a:off x="8889683" y="1708666"/>
            <a:ext cx="2962275" cy="1360051"/>
          </a:xfrm>
          <a:prstGeom prst="roundRect">
            <a:avLst>
              <a:gd name="adj" fmla="val 4054"/>
            </a:avLst>
          </a:prstGeom>
          <a:solidFill>
            <a:srgbClr val="DADBF1"/>
          </a:solidFill>
          <a:ln w="7620">
            <a:solidFill>
              <a:srgbClr val="C0C1D7"/>
            </a:solidFill>
            <a:prstDash val="solid"/>
          </a:ln>
        </p:spPr>
      </p:sp>
      <p:sp>
        <p:nvSpPr>
          <p:cNvPr id="6" name="Shape 3"/>
          <p:cNvSpPr/>
          <p:nvPr/>
        </p:nvSpPr>
        <p:spPr>
          <a:xfrm>
            <a:off x="9028509" y="1847493"/>
            <a:ext cx="393740" cy="393740"/>
          </a:xfrm>
          <a:prstGeom prst="roundRect">
            <a:avLst>
              <a:gd name="adj" fmla="val 23221125"/>
            </a:avLst>
          </a:prstGeom>
          <a:solidFill>
            <a:srgbClr val="4950BC"/>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36737" y="1955721"/>
            <a:ext cx="177165" cy="177165"/>
          </a:xfrm>
          <a:prstGeom prst="rect">
            <a:avLst/>
          </a:prstGeom>
        </p:spPr>
      </p:pic>
      <p:sp>
        <p:nvSpPr>
          <p:cNvPr id="8" name="Text 4"/>
          <p:cNvSpPr/>
          <p:nvPr/>
        </p:nvSpPr>
        <p:spPr>
          <a:xfrm>
            <a:off x="9028509" y="2317194"/>
            <a:ext cx="1640919" cy="205026"/>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TypeScript</a:t>
            </a:r>
            <a:endParaRPr lang="en-US" sz="1250" dirty="0"/>
          </a:p>
        </p:txBody>
      </p:sp>
      <p:sp>
        <p:nvSpPr>
          <p:cNvPr id="9" name="Text 5"/>
          <p:cNvSpPr/>
          <p:nvPr/>
        </p:nvSpPr>
        <p:spPr>
          <a:xfrm>
            <a:off x="9028509" y="2598182"/>
            <a:ext cx="2684621" cy="331708"/>
          </a:xfrm>
          <a:prstGeom prst="rect">
            <a:avLst/>
          </a:prstGeom>
          <a:noFill/>
          <a:ln/>
        </p:spPr>
        <p:txBody>
          <a:bodyPr wrap="squar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Define infrastructure using JavaScript's superset.</a:t>
            </a:r>
            <a:endParaRPr lang="en-US" sz="1000" dirty="0"/>
          </a:p>
        </p:txBody>
      </p:sp>
      <p:sp>
        <p:nvSpPr>
          <p:cNvPr id="10" name="Shape 6"/>
          <p:cNvSpPr/>
          <p:nvPr/>
        </p:nvSpPr>
        <p:spPr>
          <a:xfrm>
            <a:off x="8889683" y="3144679"/>
            <a:ext cx="2962275" cy="1360051"/>
          </a:xfrm>
          <a:prstGeom prst="roundRect">
            <a:avLst>
              <a:gd name="adj" fmla="val 4054"/>
            </a:avLst>
          </a:prstGeom>
          <a:solidFill>
            <a:srgbClr val="DADBF1"/>
          </a:solidFill>
          <a:ln w="7620">
            <a:solidFill>
              <a:srgbClr val="C0C1D7"/>
            </a:solidFill>
            <a:prstDash val="solid"/>
          </a:ln>
        </p:spPr>
      </p:sp>
      <p:sp>
        <p:nvSpPr>
          <p:cNvPr id="11" name="Shape 7"/>
          <p:cNvSpPr/>
          <p:nvPr/>
        </p:nvSpPr>
        <p:spPr>
          <a:xfrm>
            <a:off x="9028509" y="3283506"/>
            <a:ext cx="393740" cy="393740"/>
          </a:xfrm>
          <a:prstGeom prst="roundRect">
            <a:avLst>
              <a:gd name="adj" fmla="val 23221125"/>
            </a:avLst>
          </a:prstGeom>
          <a:solidFill>
            <a:srgbClr val="4950BC"/>
          </a:solidFill>
          <a:ln/>
        </p:spPr>
      </p:sp>
      <p:pic>
        <p:nvPicPr>
          <p:cNvPr id="12"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36737" y="3391733"/>
            <a:ext cx="177165" cy="177165"/>
          </a:xfrm>
          <a:prstGeom prst="rect">
            <a:avLst/>
          </a:prstGeom>
        </p:spPr>
      </p:pic>
      <p:sp>
        <p:nvSpPr>
          <p:cNvPr id="13" name="Text 8"/>
          <p:cNvSpPr/>
          <p:nvPr/>
        </p:nvSpPr>
        <p:spPr>
          <a:xfrm>
            <a:off x="9028509" y="3753207"/>
            <a:ext cx="1640919" cy="205026"/>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Python</a:t>
            </a:r>
            <a:endParaRPr lang="en-US" sz="1250" dirty="0"/>
          </a:p>
        </p:txBody>
      </p:sp>
      <p:sp>
        <p:nvSpPr>
          <p:cNvPr id="14" name="Text 9"/>
          <p:cNvSpPr/>
          <p:nvPr/>
        </p:nvSpPr>
        <p:spPr>
          <a:xfrm>
            <a:off x="9028509" y="4034195"/>
            <a:ext cx="2684621" cy="331708"/>
          </a:xfrm>
          <a:prstGeom prst="rect">
            <a:avLst/>
          </a:prstGeom>
          <a:noFill/>
          <a:ln/>
        </p:spPr>
        <p:txBody>
          <a:bodyPr wrap="squar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Leverage Python for infrastructure definitions.</a:t>
            </a:r>
            <a:endParaRPr lang="en-US" sz="1000" dirty="0"/>
          </a:p>
        </p:txBody>
      </p:sp>
      <p:sp>
        <p:nvSpPr>
          <p:cNvPr id="15" name="Shape 10"/>
          <p:cNvSpPr/>
          <p:nvPr/>
        </p:nvSpPr>
        <p:spPr>
          <a:xfrm>
            <a:off x="8889683" y="4580692"/>
            <a:ext cx="2962275" cy="1194197"/>
          </a:xfrm>
          <a:prstGeom prst="roundRect">
            <a:avLst>
              <a:gd name="adj" fmla="val 4617"/>
            </a:avLst>
          </a:prstGeom>
          <a:solidFill>
            <a:srgbClr val="DADBF1"/>
          </a:solidFill>
          <a:ln w="7620">
            <a:solidFill>
              <a:srgbClr val="C0C1D7"/>
            </a:solidFill>
            <a:prstDash val="solid"/>
          </a:ln>
        </p:spPr>
      </p:sp>
      <p:sp>
        <p:nvSpPr>
          <p:cNvPr id="16" name="Shape 11"/>
          <p:cNvSpPr/>
          <p:nvPr/>
        </p:nvSpPr>
        <p:spPr>
          <a:xfrm>
            <a:off x="9028509" y="4719518"/>
            <a:ext cx="393740" cy="393740"/>
          </a:xfrm>
          <a:prstGeom prst="roundRect">
            <a:avLst>
              <a:gd name="adj" fmla="val 23221125"/>
            </a:avLst>
          </a:prstGeom>
          <a:solidFill>
            <a:srgbClr val="4950BC"/>
          </a:solidFill>
          <a:ln/>
        </p:spPr>
      </p:sp>
      <p:pic>
        <p:nvPicPr>
          <p:cNvPr id="17"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36737" y="4827746"/>
            <a:ext cx="177165" cy="177165"/>
          </a:xfrm>
          <a:prstGeom prst="rect">
            <a:avLst/>
          </a:prstGeom>
        </p:spPr>
      </p:pic>
      <p:sp>
        <p:nvSpPr>
          <p:cNvPr id="18" name="Text 12"/>
          <p:cNvSpPr/>
          <p:nvPr/>
        </p:nvSpPr>
        <p:spPr>
          <a:xfrm>
            <a:off x="9028509" y="5189220"/>
            <a:ext cx="1640919" cy="205026"/>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Java</a:t>
            </a:r>
            <a:endParaRPr lang="en-US" sz="1250" dirty="0"/>
          </a:p>
        </p:txBody>
      </p:sp>
      <p:sp>
        <p:nvSpPr>
          <p:cNvPr id="19" name="Text 13"/>
          <p:cNvSpPr/>
          <p:nvPr/>
        </p:nvSpPr>
        <p:spPr>
          <a:xfrm>
            <a:off x="9028509" y="5470208"/>
            <a:ext cx="2684621" cy="165854"/>
          </a:xfrm>
          <a:prstGeom prst="rect">
            <a:avLst/>
          </a:prstGeom>
          <a:noFill/>
          <a:ln/>
        </p:spPr>
        <p:txBody>
          <a:bodyPr wrap="non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Build your cloud resources with Java.</a:t>
            </a:r>
            <a:endParaRPr lang="en-US" sz="1000" dirty="0"/>
          </a:p>
        </p:txBody>
      </p:sp>
      <p:sp>
        <p:nvSpPr>
          <p:cNvPr id="20" name="Shape 14"/>
          <p:cNvSpPr/>
          <p:nvPr/>
        </p:nvSpPr>
        <p:spPr>
          <a:xfrm>
            <a:off x="8889683" y="5850850"/>
            <a:ext cx="2962275" cy="1194197"/>
          </a:xfrm>
          <a:prstGeom prst="roundRect">
            <a:avLst>
              <a:gd name="adj" fmla="val 4617"/>
            </a:avLst>
          </a:prstGeom>
          <a:solidFill>
            <a:srgbClr val="DADBF1"/>
          </a:solidFill>
          <a:ln w="7620">
            <a:solidFill>
              <a:srgbClr val="C0C1D7"/>
            </a:solidFill>
            <a:prstDash val="solid"/>
          </a:ln>
        </p:spPr>
      </p:sp>
      <p:sp>
        <p:nvSpPr>
          <p:cNvPr id="21" name="Shape 15"/>
          <p:cNvSpPr/>
          <p:nvPr/>
        </p:nvSpPr>
        <p:spPr>
          <a:xfrm>
            <a:off x="9028509" y="5989677"/>
            <a:ext cx="393740" cy="393740"/>
          </a:xfrm>
          <a:prstGeom prst="roundRect">
            <a:avLst>
              <a:gd name="adj" fmla="val 23221125"/>
            </a:avLst>
          </a:prstGeom>
          <a:solidFill>
            <a:srgbClr val="4950BC"/>
          </a:solidFill>
          <a:ln/>
        </p:spPr>
      </p:sp>
      <p:pic>
        <p:nvPicPr>
          <p:cNvPr id="22"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136737" y="6097905"/>
            <a:ext cx="177165" cy="177165"/>
          </a:xfrm>
          <a:prstGeom prst="rect">
            <a:avLst/>
          </a:prstGeom>
        </p:spPr>
      </p:pic>
      <p:sp>
        <p:nvSpPr>
          <p:cNvPr id="23" name="Text 16"/>
          <p:cNvSpPr/>
          <p:nvPr/>
        </p:nvSpPr>
        <p:spPr>
          <a:xfrm>
            <a:off x="9028509" y="6459379"/>
            <a:ext cx="1640919" cy="205026"/>
          </a:xfrm>
          <a:prstGeom prst="rect">
            <a:avLst/>
          </a:prstGeom>
          <a:noFill/>
          <a:ln/>
        </p:spPr>
        <p:txBody>
          <a:bodyPr wrap="none" lIns="0" tIns="0" rIns="0" bIns="0" rtlCol="0" anchor="t"/>
          <a:lstStyle/>
          <a:p>
            <a:pPr algn="l" indent="0" marL="0">
              <a:lnSpc>
                <a:spcPts val="1600"/>
              </a:lnSpc>
              <a:buNone/>
            </a:pPr>
            <a:r>
              <a:rPr lang="en-US" sz="1250" b="1" dirty="0">
                <a:solidFill>
                  <a:srgbClr val="272525"/>
                </a:solidFill>
                <a:latin typeface="Inter Bold" pitchFamily="34" charset="0"/>
                <a:ea typeface="Inter Bold" pitchFamily="34" charset="-122"/>
                <a:cs typeface="Inter Bold" pitchFamily="34" charset="-120"/>
              </a:rPr>
              <a:t>C#</a:t>
            </a:r>
            <a:endParaRPr lang="en-US" sz="1250" dirty="0"/>
          </a:p>
        </p:txBody>
      </p:sp>
      <p:sp>
        <p:nvSpPr>
          <p:cNvPr id="24" name="Text 17"/>
          <p:cNvSpPr/>
          <p:nvPr/>
        </p:nvSpPr>
        <p:spPr>
          <a:xfrm>
            <a:off x="9028509" y="6740366"/>
            <a:ext cx="2684621" cy="165854"/>
          </a:xfrm>
          <a:prstGeom prst="rect">
            <a:avLst/>
          </a:prstGeom>
          <a:noFill/>
          <a:ln/>
        </p:spPr>
        <p:txBody>
          <a:bodyPr wrap="non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Utilize C# for .NET-based infrastructure.</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375297" y="395764"/>
            <a:ext cx="3834170" cy="447437"/>
          </a:xfrm>
          <a:prstGeom prst="rect">
            <a:avLst/>
          </a:prstGeom>
          <a:noFill/>
          <a:ln/>
        </p:spPr>
        <p:txBody>
          <a:bodyPr wrap="none" lIns="0" tIns="0" rIns="0" bIns="0" rtlCol="0" anchor="t"/>
          <a:lstStyle/>
          <a:p>
            <a:pPr algn="l" indent="0" marL="0">
              <a:lnSpc>
                <a:spcPts val="3500"/>
              </a:lnSpc>
              <a:buNone/>
            </a:pPr>
            <a:r>
              <a:rPr lang="en-US" sz="2800" b="1" dirty="0">
                <a:solidFill>
                  <a:srgbClr val="000000"/>
                </a:solidFill>
                <a:latin typeface="Inter Bold" pitchFamily="34" charset="0"/>
                <a:ea typeface="Inter Bold" pitchFamily="34" charset="-122"/>
                <a:cs typeface="Inter Bold" pitchFamily="34" charset="-120"/>
              </a:rPr>
              <a:t>Simple CDK Workflow</a:t>
            </a:r>
            <a:endParaRPr lang="en-US" sz="2800" dirty="0"/>
          </a:p>
        </p:txBody>
      </p:sp>
      <p:pic>
        <p:nvPicPr>
          <p:cNvPr id="3" name="Image 0" descr="preencoded.png">    </p:cNvPr>
          <p:cNvPicPr>
            <a:picLocks noChangeAspect="1"/>
          </p:cNvPicPr>
          <p:nvPr/>
        </p:nvPicPr>
        <p:blipFill>
          <a:blip r:embed="rId1"/>
          <a:stretch>
            <a:fillRect/>
          </a:stretch>
        </p:blipFill>
        <p:spPr>
          <a:xfrm>
            <a:off x="2375297" y="1023938"/>
            <a:ext cx="9879806" cy="4336971"/>
          </a:xfrm>
          <a:prstGeom prst="rect">
            <a:avLst/>
          </a:prstGeom>
        </p:spPr>
      </p:pic>
      <p:sp>
        <p:nvSpPr>
          <p:cNvPr id="4" name="Text 1"/>
          <p:cNvSpPr/>
          <p:nvPr/>
        </p:nvSpPr>
        <p:spPr>
          <a:xfrm>
            <a:off x="4051285" y="4192463"/>
            <a:ext cx="1731839" cy="267626"/>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Initialize</a:t>
            </a:r>
            <a:endParaRPr lang="en-US" sz="1350" dirty="0"/>
          </a:p>
        </p:txBody>
      </p:sp>
      <p:sp>
        <p:nvSpPr>
          <p:cNvPr id="5" name="Text 2"/>
          <p:cNvSpPr/>
          <p:nvPr/>
        </p:nvSpPr>
        <p:spPr>
          <a:xfrm>
            <a:off x="4051285" y="4536214"/>
            <a:ext cx="1731839" cy="349103"/>
          </a:xfrm>
          <a:prstGeom prst="rect">
            <a:avLst/>
          </a:prstGeom>
          <a:noFill/>
          <a:ln/>
        </p:spPr>
        <p:txBody>
          <a:bodyPr wrap="square" lIns="0" tIns="0" rIns="0" bIns="0" rtlCol="0" anchor="t"/>
          <a:lstStyle/>
          <a:p>
            <a:pPr algn="ctr" indent="0" marL="0">
              <a:lnSpc>
                <a:spcPts val="1100"/>
              </a:lnSpc>
              <a:buNone/>
            </a:pPr>
            <a:r>
              <a:rPr lang="en-US" sz="1050" dirty="0">
                <a:solidFill>
                  <a:srgbClr val="272525"/>
                </a:solidFill>
                <a:latin typeface="Inter" pitchFamily="34" charset="0"/>
                <a:ea typeface="Inter" pitchFamily="34" charset="-122"/>
                <a:cs typeface="Inter" pitchFamily="34" charset="-120"/>
              </a:rPr>
              <a:t>Create a new CDK app</a:t>
            </a:r>
            <a:endParaRPr lang="en-US" sz="1050" dirty="0"/>
          </a:p>
        </p:txBody>
      </p:sp>
      <p:sp>
        <p:nvSpPr>
          <p:cNvPr id="6" name="Text 3"/>
          <p:cNvSpPr/>
          <p:nvPr/>
        </p:nvSpPr>
        <p:spPr>
          <a:xfrm>
            <a:off x="8913755" y="4125854"/>
            <a:ext cx="1731839" cy="267626"/>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Deploy</a:t>
            </a:r>
            <a:endParaRPr lang="en-US" sz="1350" dirty="0"/>
          </a:p>
        </p:txBody>
      </p:sp>
      <p:sp>
        <p:nvSpPr>
          <p:cNvPr id="7" name="Text 4"/>
          <p:cNvSpPr/>
          <p:nvPr/>
        </p:nvSpPr>
        <p:spPr>
          <a:xfrm>
            <a:off x="8913755" y="4469605"/>
            <a:ext cx="1731839" cy="349103"/>
          </a:xfrm>
          <a:prstGeom prst="rect">
            <a:avLst/>
          </a:prstGeom>
          <a:noFill/>
          <a:ln/>
        </p:spPr>
        <p:txBody>
          <a:bodyPr wrap="square" lIns="0" tIns="0" rIns="0" bIns="0" rtlCol="0" anchor="t"/>
          <a:lstStyle/>
          <a:p>
            <a:pPr algn="ctr" indent="0" marL="0">
              <a:lnSpc>
                <a:spcPts val="1100"/>
              </a:lnSpc>
              <a:buNone/>
            </a:pPr>
            <a:r>
              <a:rPr lang="en-US" sz="1050" dirty="0">
                <a:solidFill>
                  <a:srgbClr val="272525"/>
                </a:solidFill>
                <a:latin typeface="Inter" pitchFamily="34" charset="0"/>
                <a:ea typeface="Inter" pitchFamily="34" charset="-122"/>
                <a:cs typeface="Inter" pitchFamily="34" charset="-120"/>
              </a:rPr>
              <a:t>Apply the stack to AWS</a:t>
            </a:r>
            <a:endParaRPr lang="en-US" sz="1050" dirty="0"/>
          </a:p>
        </p:txBody>
      </p:sp>
      <p:sp>
        <p:nvSpPr>
          <p:cNvPr id="8" name="Text 5"/>
          <p:cNvSpPr/>
          <p:nvPr/>
        </p:nvSpPr>
        <p:spPr>
          <a:xfrm>
            <a:off x="6496794" y="1478734"/>
            <a:ext cx="1731839" cy="267626"/>
          </a:xfrm>
          <a:prstGeom prst="rect">
            <a:avLst/>
          </a:prstGeom>
          <a:noFill/>
          <a:ln/>
        </p:spPr>
        <p:txBody>
          <a:bodyPr wrap="none" lIns="0" tIns="0" rIns="0" bIns="0" rtlCol="0" anchor="t"/>
          <a:lstStyle/>
          <a:p>
            <a:pPr algn="ctr" indent="0" marL="0">
              <a:lnSpc>
                <a:spcPts val="1650"/>
              </a:lnSpc>
              <a:buNone/>
            </a:pPr>
            <a:r>
              <a:rPr lang="en-US" sz="1350" b="1" dirty="0">
                <a:solidFill>
                  <a:srgbClr val="000000"/>
                </a:solidFill>
                <a:latin typeface="Inter Bold" pitchFamily="34" charset="0"/>
                <a:ea typeface="Inter Bold" pitchFamily="34" charset="-122"/>
                <a:cs typeface="Inter Bold" pitchFamily="34" charset="-120"/>
              </a:rPr>
              <a:t>Synthesize</a:t>
            </a:r>
            <a:endParaRPr lang="en-US" sz="1350" dirty="0"/>
          </a:p>
        </p:txBody>
      </p:sp>
      <p:sp>
        <p:nvSpPr>
          <p:cNvPr id="9" name="Text 6"/>
          <p:cNvSpPr/>
          <p:nvPr/>
        </p:nvSpPr>
        <p:spPr>
          <a:xfrm>
            <a:off x="6496794" y="1822485"/>
            <a:ext cx="1731839" cy="523655"/>
          </a:xfrm>
          <a:prstGeom prst="rect">
            <a:avLst/>
          </a:prstGeom>
          <a:noFill/>
          <a:ln/>
        </p:spPr>
        <p:txBody>
          <a:bodyPr wrap="square" lIns="0" tIns="0" rIns="0" bIns="0" rtlCol="0" anchor="t"/>
          <a:lstStyle/>
          <a:p>
            <a:pPr algn="ctr" indent="0" marL="0">
              <a:lnSpc>
                <a:spcPts val="1100"/>
              </a:lnSpc>
              <a:buNone/>
            </a:pPr>
            <a:r>
              <a:rPr lang="en-US" sz="1050" dirty="0">
                <a:solidFill>
                  <a:srgbClr val="272525"/>
                </a:solidFill>
                <a:latin typeface="Inter" pitchFamily="34" charset="0"/>
                <a:ea typeface="Inter" pitchFamily="34" charset="-122"/>
                <a:cs typeface="Inter" pitchFamily="34" charset="-120"/>
              </a:rPr>
              <a:t>Generate CloudFormation templates</a:t>
            </a:r>
            <a:endParaRPr lang="en-US" sz="1050" dirty="0"/>
          </a:p>
        </p:txBody>
      </p:sp>
      <p:sp>
        <p:nvSpPr>
          <p:cNvPr id="10" name="Text 7"/>
          <p:cNvSpPr/>
          <p:nvPr/>
        </p:nvSpPr>
        <p:spPr>
          <a:xfrm>
            <a:off x="2375297" y="5462588"/>
            <a:ext cx="9879806" cy="373618"/>
          </a:xfrm>
          <a:prstGeom prst="rect">
            <a:avLst/>
          </a:prstGeom>
          <a:noFill/>
          <a:ln/>
        </p:spPr>
        <p:txBody>
          <a:bodyPr wrap="square" lIns="0" tIns="0" rIns="0" bIns="0" rtlCol="0" anchor="t"/>
          <a:lstStyle/>
          <a:p>
            <a:pPr algn="l" indent="0" marL="0">
              <a:lnSpc>
                <a:spcPts val="1450"/>
              </a:lnSpc>
              <a:buNone/>
            </a:pPr>
            <a:r>
              <a:rPr lang="en-US" sz="1100" dirty="0">
                <a:solidFill>
                  <a:srgbClr val="272525"/>
                </a:solidFill>
                <a:latin typeface="Inter" pitchFamily="34" charset="0"/>
                <a:ea typeface="Inter" pitchFamily="34" charset="-122"/>
                <a:cs typeface="Inter" pitchFamily="34" charset="-120"/>
              </a:rPr>
              <a:t>The CDK simplifies infrastructure deployment by abstracting away the raw CloudFormation. You write code, synthesize it into CloudFormation, and then deploy it to AWS.</a:t>
            </a:r>
            <a:endParaRPr lang="en-US" sz="1100" dirty="0"/>
          </a:p>
        </p:txBody>
      </p:sp>
      <p:sp>
        <p:nvSpPr>
          <p:cNvPr id="11" name="Shape 8"/>
          <p:cNvSpPr/>
          <p:nvPr/>
        </p:nvSpPr>
        <p:spPr>
          <a:xfrm>
            <a:off x="2375297" y="5937885"/>
            <a:ext cx="9879806" cy="1895832"/>
          </a:xfrm>
          <a:prstGeom prst="roundRect">
            <a:avLst>
              <a:gd name="adj" fmla="val 3172"/>
            </a:avLst>
          </a:prstGeom>
          <a:solidFill>
            <a:srgbClr val="F2F2F2"/>
          </a:solidFill>
          <a:ln/>
        </p:spPr>
      </p:sp>
      <p:sp>
        <p:nvSpPr>
          <p:cNvPr id="12" name="Shape 9"/>
          <p:cNvSpPr/>
          <p:nvPr/>
        </p:nvSpPr>
        <p:spPr>
          <a:xfrm>
            <a:off x="2368153" y="5937885"/>
            <a:ext cx="9894094" cy="1895832"/>
          </a:xfrm>
          <a:prstGeom prst="roundRect">
            <a:avLst>
              <a:gd name="adj" fmla="val 1133"/>
            </a:avLst>
          </a:prstGeom>
          <a:solidFill>
            <a:srgbClr val="F2F2F2"/>
          </a:solidFill>
          <a:ln/>
        </p:spPr>
      </p:sp>
      <p:sp>
        <p:nvSpPr>
          <p:cNvPr id="13" name="Text 10"/>
          <p:cNvSpPr/>
          <p:nvPr/>
        </p:nvSpPr>
        <p:spPr>
          <a:xfrm>
            <a:off x="2511266" y="6045160"/>
            <a:ext cx="9607868" cy="1681282"/>
          </a:xfrm>
          <a:prstGeom prst="rect">
            <a:avLst/>
          </a:prstGeom>
          <a:noFill/>
          <a:ln/>
        </p:spPr>
        <p:txBody>
          <a:bodyPr wrap="square" lIns="0" tIns="0" rIns="0" bIns="0" rtlCol="0" anchor="t"/>
          <a:lstStyle/>
          <a:p>
            <a:pPr algn="l" indent="0" marL="0">
              <a:lnSpc>
                <a:spcPts val="1450"/>
              </a:lnSpc>
              <a:buNone/>
            </a:pPr>
            <a:r>
              <a:rPr lang="en-US" sz="1100" dirty="0">
                <a:solidFill>
                  <a:srgbClr val="272525"/>
                </a:solidFill>
                <a:highlight>
                  <a:srgbClr val="F2F2F2"/>
                </a:highlight>
                <a:latin typeface="Consolas" pitchFamily="34" charset="0"/>
                <a:ea typeface="Consolas" pitchFamily="34" charset="-122"/>
                <a:cs typeface="Consolas" pitchFamily="34" charset="-120"/>
              </a:rPr>
              <a:t># 1. Initialize a new CDK app
cdk init app --language python
# 2. Synthesize to CloudFormation
cdk synth
# 3. Deploy to AWS
cdk deploy
</a:t>
            </a:r>
            <a:endParaRPr lang="en-US" sz="1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91151"/>
            <a:ext cx="10644426" cy="708779"/>
          </a:xfrm>
          <a:prstGeom prst="rect">
            <a:avLst/>
          </a:prstGeom>
          <a:noFill/>
          <a:ln/>
        </p:spPr>
        <p:txBody>
          <a:bodyPr wrap="none" lIns="0" tIns="0" rIns="0" bIns="0" rtlCol="0" anchor="t"/>
          <a:lstStyle/>
          <a:p>
            <a:pPr algn="l" indent="0" marL="0">
              <a:lnSpc>
                <a:spcPts val="5550"/>
              </a:lnSpc>
              <a:buNone/>
            </a:pPr>
            <a:r>
              <a:rPr lang="en-US" sz="4450" b="1" dirty="0">
                <a:solidFill>
                  <a:srgbClr val="000000"/>
                </a:solidFill>
                <a:latin typeface="Inter Bold" pitchFamily="34" charset="0"/>
                <a:ea typeface="Inter Bold" pitchFamily="34" charset="-122"/>
                <a:cs typeface="Inter Bold" pitchFamily="34" charset="-120"/>
              </a:rPr>
              <a:t>CloudFormation vs. CDK vs. Terraform</a:t>
            </a:r>
            <a:endParaRPr lang="en-US" sz="4450" dirty="0"/>
          </a:p>
        </p:txBody>
      </p:sp>
      <p:sp>
        <p:nvSpPr>
          <p:cNvPr id="3" name="Shape 1"/>
          <p:cNvSpPr/>
          <p:nvPr/>
        </p:nvSpPr>
        <p:spPr>
          <a:xfrm>
            <a:off x="793790" y="2753558"/>
            <a:ext cx="13042821" cy="3266837"/>
          </a:xfrm>
          <a:prstGeom prst="roundRect">
            <a:avLst>
              <a:gd name="adj" fmla="val 2916"/>
            </a:avLst>
          </a:prstGeom>
          <a:noFill/>
          <a:ln w="7620">
            <a:solidFill>
              <a:srgbClr val="000000">
                <a:alpha val="8000"/>
              </a:srgbClr>
            </a:solidFill>
            <a:prstDash val="solid"/>
          </a:ln>
        </p:spPr>
      </p:sp>
      <p:sp>
        <p:nvSpPr>
          <p:cNvPr id="4" name="Shape 2"/>
          <p:cNvSpPr/>
          <p:nvPr/>
        </p:nvSpPr>
        <p:spPr>
          <a:xfrm>
            <a:off x="801410" y="2761178"/>
            <a:ext cx="13027581" cy="650319"/>
          </a:xfrm>
          <a:prstGeom prst="rect">
            <a:avLst/>
          </a:prstGeom>
          <a:solidFill>
            <a:srgbClr val="FFFFFF">
              <a:alpha val="4000"/>
            </a:srgbClr>
          </a:solidFill>
          <a:ln/>
        </p:spPr>
      </p:sp>
      <p:sp>
        <p:nvSpPr>
          <p:cNvPr id="5" name="Text 3"/>
          <p:cNvSpPr/>
          <p:nvPr/>
        </p:nvSpPr>
        <p:spPr>
          <a:xfrm>
            <a:off x="1028462" y="2904887"/>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Multi-cloud Support</a:t>
            </a:r>
            <a:endParaRPr lang="en-US" sz="1750" dirty="0"/>
          </a:p>
        </p:txBody>
      </p:sp>
      <p:sp>
        <p:nvSpPr>
          <p:cNvPr id="6" name="Text 4"/>
          <p:cNvSpPr/>
          <p:nvPr/>
        </p:nvSpPr>
        <p:spPr>
          <a:xfrm>
            <a:off x="4289108" y="2904887"/>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Yes</a:t>
            </a:r>
            <a:endParaRPr lang="en-US" sz="1750" dirty="0"/>
          </a:p>
        </p:txBody>
      </p:sp>
      <p:sp>
        <p:nvSpPr>
          <p:cNvPr id="7" name="Text 5"/>
          <p:cNvSpPr/>
          <p:nvPr/>
        </p:nvSpPr>
        <p:spPr>
          <a:xfrm>
            <a:off x="7545943" y="2904887"/>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No (AWS only)</a:t>
            </a:r>
            <a:endParaRPr lang="en-US" sz="1750" dirty="0"/>
          </a:p>
        </p:txBody>
      </p:sp>
      <p:sp>
        <p:nvSpPr>
          <p:cNvPr id="8" name="Text 6"/>
          <p:cNvSpPr/>
          <p:nvPr/>
        </p:nvSpPr>
        <p:spPr>
          <a:xfrm>
            <a:off x="10802779" y="2904887"/>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No (AWS focused)</a:t>
            </a:r>
            <a:endParaRPr lang="en-US" sz="1750" dirty="0"/>
          </a:p>
        </p:txBody>
      </p:sp>
      <p:sp>
        <p:nvSpPr>
          <p:cNvPr id="9" name="Shape 7"/>
          <p:cNvSpPr/>
          <p:nvPr/>
        </p:nvSpPr>
        <p:spPr>
          <a:xfrm>
            <a:off x="801410" y="3411498"/>
            <a:ext cx="13027581" cy="650319"/>
          </a:xfrm>
          <a:prstGeom prst="rect">
            <a:avLst/>
          </a:prstGeom>
          <a:solidFill>
            <a:srgbClr val="000000">
              <a:alpha val="4000"/>
            </a:srgbClr>
          </a:solidFill>
          <a:ln/>
        </p:spPr>
      </p:sp>
      <p:sp>
        <p:nvSpPr>
          <p:cNvPr id="10" name="Text 8"/>
          <p:cNvSpPr/>
          <p:nvPr/>
        </p:nvSpPr>
        <p:spPr>
          <a:xfrm>
            <a:off x="1028462" y="3555206"/>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State Management</a:t>
            </a:r>
            <a:endParaRPr lang="en-US" sz="1750" dirty="0"/>
          </a:p>
        </p:txBody>
      </p:sp>
      <p:sp>
        <p:nvSpPr>
          <p:cNvPr id="11" name="Text 9"/>
          <p:cNvSpPr/>
          <p:nvPr/>
        </p:nvSpPr>
        <p:spPr>
          <a:xfrm>
            <a:off x="4289108" y="355520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Managed by Terraform</a:t>
            </a:r>
            <a:endParaRPr lang="en-US" sz="1750" dirty="0"/>
          </a:p>
        </p:txBody>
      </p:sp>
      <p:sp>
        <p:nvSpPr>
          <p:cNvPr id="12" name="Text 10"/>
          <p:cNvSpPr/>
          <p:nvPr/>
        </p:nvSpPr>
        <p:spPr>
          <a:xfrm>
            <a:off x="7545943" y="355520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Managed by AWS</a:t>
            </a:r>
            <a:endParaRPr lang="en-US" sz="1750" dirty="0"/>
          </a:p>
        </p:txBody>
      </p:sp>
      <p:sp>
        <p:nvSpPr>
          <p:cNvPr id="13" name="Text 11"/>
          <p:cNvSpPr/>
          <p:nvPr/>
        </p:nvSpPr>
        <p:spPr>
          <a:xfrm>
            <a:off x="10802779" y="3555206"/>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Managed by AWS</a:t>
            </a:r>
            <a:endParaRPr lang="en-US" sz="1750" dirty="0"/>
          </a:p>
        </p:txBody>
      </p:sp>
      <p:sp>
        <p:nvSpPr>
          <p:cNvPr id="14" name="Shape 12"/>
          <p:cNvSpPr/>
          <p:nvPr/>
        </p:nvSpPr>
        <p:spPr>
          <a:xfrm>
            <a:off x="801410" y="4061817"/>
            <a:ext cx="13027581" cy="650319"/>
          </a:xfrm>
          <a:prstGeom prst="rect">
            <a:avLst/>
          </a:prstGeom>
          <a:solidFill>
            <a:srgbClr val="FFFFFF">
              <a:alpha val="4000"/>
            </a:srgbClr>
          </a:solidFill>
          <a:ln/>
        </p:spPr>
      </p:sp>
      <p:sp>
        <p:nvSpPr>
          <p:cNvPr id="15" name="Text 13"/>
          <p:cNvSpPr/>
          <p:nvPr/>
        </p:nvSpPr>
        <p:spPr>
          <a:xfrm>
            <a:off x="1028462" y="4205526"/>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Language</a:t>
            </a:r>
            <a:endParaRPr lang="en-US" sz="1750" dirty="0"/>
          </a:p>
        </p:txBody>
      </p:sp>
      <p:sp>
        <p:nvSpPr>
          <p:cNvPr id="16" name="Text 14"/>
          <p:cNvSpPr/>
          <p:nvPr/>
        </p:nvSpPr>
        <p:spPr>
          <a:xfrm>
            <a:off x="4289108" y="420552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HCL</a:t>
            </a:r>
            <a:endParaRPr lang="en-US" sz="1750" dirty="0"/>
          </a:p>
        </p:txBody>
      </p:sp>
      <p:sp>
        <p:nvSpPr>
          <p:cNvPr id="17" name="Text 15"/>
          <p:cNvSpPr/>
          <p:nvPr/>
        </p:nvSpPr>
        <p:spPr>
          <a:xfrm>
            <a:off x="7545943" y="4205526"/>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YAML / JSON</a:t>
            </a:r>
            <a:endParaRPr lang="en-US" sz="1750" dirty="0"/>
          </a:p>
        </p:txBody>
      </p:sp>
      <p:sp>
        <p:nvSpPr>
          <p:cNvPr id="18" name="Text 16"/>
          <p:cNvSpPr/>
          <p:nvPr/>
        </p:nvSpPr>
        <p:spPr>
          <a:xfrm>
            <a:off x="10802779" y="4205526"/>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TypeScript, Python, etc.</a:t>
            </a:r>
            <a:endParaRPr lang="en-US" sz="1750" dirty="0"/>
          </a:p>
        </p:txBody>
      </p:sp>
      <p:sp>
        <p:nvSpPr>
          <p:cNvPr id="19" name="Shape 17"/>
          <p:cNvSpPr/>
          <p:nvPr/>
        </p:nvSpPr>
        <p:spPr>
          <a:xfrm>
            <a:off x="801410" y="4712137"/>
            <a:ext cx="13027581" cy="650319"/>
          </a:xfrm>
          <a:prstGeom prst="rect">
            <a:avLst/>
          </a:prstGeom>
          <a:solidFill>
            <a:srgbClr val="000000">
              <a:alpha val="4000"/>
            </a:srgbClr>
          </a:solidFill>
          <a:ln/>
        </p:spPr>
      </p:sp>
      <p:sp>
        <p:nvSpPr>
          <p:cNvPr id="20" name="Text 18"/>
          <p:cNvSpPr/>
          <p:nvPr/>
        </p:nvSpPr>
        <p:spPr>
          <a:xfrm>
            <a:off x="1028462" y="4855845"/>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Modularity</a:t>
            </a:r>
            <a:endParaRPr lang="en-US" sz="1750" dirty="0"/>
          </a:p>
        </p:txBody>
      </p:sp>
      <p:sp>
        <p:nvSpPr>
          <p:cNvPr id="21" name="Text 19"/>
          <p:cNvSpPr/>
          <p:nvPr/>
        </p:nvSpPr>
        <p:spPr>
          <a:xfrm>
            <a:off x="4289108" y="4855845"/>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Modules</a:t>
            </a:r>
            <a:endParaRPr lang="en-US" sz="1750" dirty="0"/>
          </a:p>
        </p:txBody>
      </p:sp>
      <p:sp>
        <p:nvSpPr>
          <p:cNvPr id="22" name="Text 20"/>
          <p:cNvSpPr/>
          <p:nvPr/>
        </p:nvSpPr>
        <p:spPr>
          <a:xfrm>
            <a:off x="7545943" y="4855845"/>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Nested Stacks</a:t>
            </a:r>
            <a:endParaRPr lang="en-US" sz="1750" dirty="0"/>
          </a:p>
        </p:txBody>
      </p:sp>
      <p:sp>
        <p:nvSpPr>
          <p:cNvPr id="23" name="Text 21"/>
          <p:cNvSpPr/>
          <p:nvPr/>
        </p:nvSpPr>
        <p:spPr>
          <a:xfrm>
            <a:off x="10802779" y="4855845"/>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Constructs</a:t>
            </a:r>
            <a:endParaRPr lang="en-US" sz="1750" dirty="0"/>
          </a:p>
        </p:txBody>
      </p:sp>
      <p:sp>
        <p:nvSpPr>
          <p:cNvPr id="24" name="Shape 22"/>
          <p:cNvSpPr/>
          <p:nvPr/>
        </p:nvSpPr>
        <p:spPr>
          <a:xfrm>
            <a:off x="801410" y="5362456"/>
            <a:ext cx="13027581" cy="650319"/>
          </a:xfrm>
          <a:prstGeom prst="rect">
            <a:avLst/>
          </a:prstGeom>
          <a:solidFill>
            <a:srgbClr val="FFFFFF">
              <a:alpha val="4000"/>
            </a:srgbClr>
          </a:solidFill>
          <a:ln/>
        </p:spPr>
      </p:sp>
      <p:sp>
        <p:nvSpPr>
          <p:cNvPr id="25" name="Text 23"/>
          <p:cNvSpPr/>
          <p:nvPr/>
        </p:nvSpPr>
        <p:spPr>
          <a:xfrm>
            <a:off x="1028462" y="5506164"/>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Abstraction Level</a:t>
            </a:r>
            <a:endParaRPr lang="en-US" sz="1750" dirty="0"/>
          </a:p>
        </p:txBody>
      </p:sp>
      <p:sp>
        <p:nvSpPr>
          <p:cNvPr id="26" name="Text 24"/>
          <p:cNvSpPr/>
          <p:nvPr/>
        </p:nvSpPr>
        <p:spPr>
          <a:xfrm>
            <a:off x="4289108" y="5506164"/>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Low-Medium</a:t>
            </a:r>
            <a:endParaRPr lang="en-US" sz="1750" dirty="0"/>
          </a:p>
        </p:txBody>
      </p:sp>
      <p:sp>
        <p:nvSpPr>
          <p:cNvPr id="27" name="Text 25"/>
          <p:cNvSpPr/>
          <p:nvPr/>
        </p:nvSpPr>
        <p:spPr>
          <a:xfrm>
            <a:off x="7545943" y="5506164"/>
            <a:ext cx="2795588"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Low</a:t>
            </a:r>
            <a:endParaRPr lang="en-US" sz="1750" dirty="0"/>
          </a:p>
        </p:txBody>
      </p:sp>
      <p:sp>
        <p:nvSpPr>
          <p:cNvPr id="28" name="Text 26"/>
          <p:cNvSpPr/>
          <p:nvPr/>
        </p:nvSpPr>
        <p:spPr>
          <a:xfrm>
            <a:off x="10802779" y="5506164"/>
            <a:ext cx="27993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High</a:t>
            </a:r>
            <a:endParaRPr lang="en-US" sz="1750" dirty="0"/>
          </a:p>
        </p:txBody>
      </p:sp>
      <p:sp>
        <p:nvSpPr>
          <p:cNvPr id="29" name="Text 27"/>
          <p:cNvSpPr/>
          <p:nvPr/>
        </p:nvSpPr>
        <p:spPr>
          <a:xfrm>
            <a:off x="793790" y="627554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Choosing the right IaC tool depends on your specific needs, team expertise, and multi-cloud strategy.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2026-02-03T10:09:34Z</dcterms:created>
  <dcterms:modified xsi:type="dcterms:W3CDTF">2026-02-03T10:09:34Z</dcterms:modified>
</cp:coreProperties>
</file>